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9144000" cy="5143500" type="screen16x9"/>
  <p:notesSz cx="6858000" cy="9144000"/>
  <p:embeddedFontLst>
    <p:embeddedFont>
      <p:font typeface="Barlow Semi Condensed" panose="02000000000000000000" pitchFamily="2" charset="0"/>
      <p:regular r:id="rId37"/>
      <p:bold r:id="rId38"/>
      <p:italic r:id="rId39"/>
      <p:boldItalic r:id="rId40"/>
    </p:embeddedFont>
    <p:embeddedFont>
      <p:font typeface="Barlow Semi Condensed Medium" panose="02000000000000000000" pitchFamily="2" charset="0"/>
      <p:regular r:id="rId41"/>
      <p:bold r:id="rId42"/>
      <p:italic r:id="rId43"/>
      <p:boldItalic r:id="rId44"/>
    </p:embeddedFont>
    <p:embeddedFont>
      <p:font typeface="Fjalla One" panose="02000506040000020004" pitchFamily="2"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hS58Gcj3Wmj9f1v0HeFUdE7BxHs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font" Target="fonts/font3.fntdata"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font" Target="fonts/font6.fntdata" /><Relationship Id="rId50"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font" Target="fonts/font2.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font" Target="fonts/font5.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font" Target="fonts/font1.fntdata" /><Relationship Id="rId40" Type="http://schemas.openxmlformats.org/officeDocument/2006/relationships/font" Target="fonts/font4.fntdata" /><Relationship Id="rId45" Type="http://schemas.openxmlformats.org/officeDocument/2006/relationships/font" Target="fonts/font9.fntdata" /><Relationship Id="rId53"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notesMaster" Target="notesMasters/notesMaster1.xml" /><Relationship Id="rId49" Type="http://customschemas.google.com/relationships/presentationmetadata" Target="meta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font" Target="fonts/font8.fntdata" /><Relationship Id="rId52" Type="http://schemas.openxmlformats.org/officeDocument/2006/relationships/theme" Target="theme/theme1.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font" Target="fonts/font7.fntdata" /><Relationship Id="rId8" Type="http://schemas.openxmlformats.org/officeDocument/2006/relationships/slide" Target="slides/slide7.xml" /><Relationship Id="rId51"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7" name="Google Shape;71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2" name="Google Shape;1242;p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2" name="Google Shape;1252;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1" name="Google Shape;1261;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9" name="Google Shape;1269;p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8" name="Google Shape;1278;p1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8" name="Google Shape;1288;p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7" name="Google Shape;129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7" name="Google Shape;1307;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6" name="Google Shape;1316;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4" name="Google Shape;1324;p1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7" name="Google Shape;91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3" name="Google Shape;1333;p2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3" name="Google Shape;1343;p2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2" name="Google Shape;1352;p2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3" name="Google Shape;1363;p2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2" name="Google Shape;1372;p2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9" name="Google Shape;1379;p2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5" name="Google Shape;1385;p2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1" name="Google Shape;1391;p2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2" name="Google Shape;1402;p2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0" name="Google Shape;1410;p2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6" name="Google Shape;11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0" name="Google Shape;1420;p3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0" name="Google Shape;1430;p3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0" name="Google Shape;1440;p3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7" name="Google Shape;1447;p3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6" name="Google Shape;1456;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2" name="Google Shape;118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3" name="Google Shape;119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9" name="Google Shape;119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9" name="Google Shape;121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6" name="Google Shape;1226;p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3" name="Google Shape;1233;p9: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36"/>
          <p:cNvSpPr txBox="1">
            <a:spLocks noGrp="1"/>
          </p:cNvSpPr>
          <p:nvPr>
            <p:ph type="ctrTitle"/>
          </p:nvPr>
        </p:nvSpPr>
        <p:spPr>
          <a:xfrm>
            <a:off x="5248656" y="2002536"/>
            <a:ext cx="3264300" cy="17922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a:endParaRPr/>
          </a:p>
        </p:txBody>
      </p:sp>
      <p:sp>
        <p:nvSpPr>
          <p:cNvPr id="9" name="Google Shape;9;p36"/>
          <p:cNvSpPr txBox="1">
            <a:spLocks noGrp="1"/>
          </p:cNvSpPr>
          <p:nvPr>
            <p:ph type="subTitle" idx="1"/>
          </p:nvPr>
        </p:nvSpPr>
        <p:spPr>
          <a:xfrm>
            <a:off x="5248656" y="3721608"/>
            <a:ext cx="3264300" cy="8961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r" rtl="0">
              <a:lnSpc>
                <a:spcPct val="100000"/>
              </a:lnSpc>
              <a:spcBef>
                <a:spcPts val="0"/>
              </a:spcBef>
              <a:spcAft>
                <a:spcPts val="0"/>
              </a:spcAft>
              <a:buClr>
                <a:schemeClr val="accent1"/>
              </a:buClr>
              <a:buSzPts val="2800"/>
              <a:buFont typeface="Barlow Semi Condensed Medium"/>
              <a:buNone/>
              <a:defRPr sz="2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36"/>
          <p:cNvCxnSpPr/>
          <p:nvPr/>
        </p:nvCxnSpPr>
        <p:spPr>
          <a:xfrm flipH="1">
            <a:off x="5827050" y="451300"/>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11" name="Google Shape;11;p36"/>
          <p:cNvCxnSpPr/>
          <p:nvPr/>
        </p:nvCxnSpPr>
        <p:spPr>
          <a:xfrm rot="10800000">
            <a:off x="7512925" y="457850"/>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12" name="Google Shape;12;p36"/>
          <p:cNvCxnSpPr/>
          <p:nvPr/>
        </p:nvCxnSpPr>
        <p:spPr>
          <a:xfrm flipH="1">
            <a:off x="8348975" y="-6625"/>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13" name="Google Shape;13;p36"/>
          <p:cNvGrpSpPr/>
          <p:nvPr/>
        </p:nvGrpSpPr>
        <p:grpSpPr>
          <a:xfrm>
            <a:off x="8064275" y="887850"/>
            <a:ext cx="581800" cy="582350"/>
            <a:chOff x="8064275" y="887850"/>
            <a:chExt cx="581800" cy="582350"/>
          </a:xfrm>
        </p:grpSpPr>
        <p:sp>
          <p:nvSpPr>
            <p:cNvPr id="14" name="Google Shape;14;p3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3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3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3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3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 name="Google Shape;20;p36"/>
          <p:cNvGrpSpPr/>
          <p:nvPr/>
        </p:nvGrpSpPr>
        <p:grpSpPr>
          <a:xfrm>
            <a:off x="7353050" y="316275"/>
            <a:ext cx="292025" cy="292575"/>
            <a:chOff x="7353050" y="316275"/>
            <a:chExt cx="292025" cy="292575"/>
          </a:xfrm>
        </p:grpSpPr>
        <p:sp>
          <p:nvSpPr>
            <p:cNvPr id="21" name="Google Shape;21;p3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3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3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3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 name="Google Shape;25;p36"/>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6"/>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6"/>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6"/>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6"/>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36"/>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 name="Google Shape;31;p36"/>
          <p:cNvGrpSpPr/>
          <p:nvPr/>
        </p:nvGrpSpPr>
        <p:grpSpPr>
          <a:xfrm>
            <a:off x="5443350" y="289275"/>
            <a:ext cx="175013" cy="27000"/>
            <a:chOff x="5662375" y="212375"/>
            <a:chExt cx="175013" cy="27000"/>
          </a:xfrm>
        </p:grpSpPr>
        <p:sp>
          <p:nvSpPr>
            <p:cNvPr id="32" name="Google Shape;32;p3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 name="Google Shape;35;p36"/>
          <p:cNvGrpSpPr/>
          <p:nvPr/>
        </p:nvGrpSpPr>
        <p:grpSpPr>
          <a:xfrm>
            <a:off x="8490050" y="170875"/>
            <a:ext cx="175013" cy="27000"/>
            <a:chOff x="5662375" y="212375"/>
            <a:chExt cx="175013" cy="27000"/>
          </a:xfrm>
        </p:grpSpPr>
        <p:sp>
          <p:nvSpPr>
            <p:cNvPr id="36" name="Google Shape;36;p3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3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 name="Google Shape;39;p36"/>
          <p:cNvGrpSpPr/>
          <p:nvPr/>
        </p:nvGrpSpPr>
        <p:grpSpPr>
          <a:xfrm>
            <a:off x="8068750" y="1581800"/>
            <a:ext cx="175013" cy="27000"/>
            <a:chOff x="5662375" y="212375"/>
            <a:chExt cx="175013" cy="27000"/>
          </a:xfrm>
        </p:grpSpPr>
        <p:sp>
          <p:nvSpPr>
            <p:cNvPr id="40" name="Google Shape;40;p3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3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390"/>
        <p:cNvGrpSpPr/>
        <p:nvPr/>
      </p:nvGrpSpPr>
      <p:grpSpPr>
        <a:xfrm>
          <a:off x="0" y="0"/>
          <a:ext cx="0" cy="0"/>
          <a:chOff x="0" y="0"/>
          <a:chExt cx="0" cy="0"/>
        </a:xfrm>
      </p:grpSpPr>
      <p:grpSp>
        <p:nvGrpSpPr>
          <p:cNvPr id="391" name="Google Shape;391;p46"/>
          <p:cNvGrpSpPr/>
          <p:nvPr/>
        </p:nvGrpSpPr>
        <p:grpSpPr>
          <a:xfrm>
            <a:off x="432850" y="0"/>
            <a:ext cx="8278300" cy="5165700"/>
            <a:chOff x="432850" y="0"/>
            <a:chExt cx="8278300" cy="5165700"/>
          </a:xfrm>
        </p:grpSpPr>
        <p:cxnSp>
          <p:nvCxnSpPr>
            <p:cNvPr id="392" name="Google Shape;392;p46"/>
            <p:cNvCxnSpPr/>
            <p:nvPr/>
          </p:nvCxnSpPr>
          <p:spPr>
            <a:xfrm rot="10800000">
              <a:off x="8420275" y="2664300"/>
              <a:ext cx="0" cy="2501400"/>
            </a:xfrm>
            <a:prstGeom prst="straightConnector1">
              <a:avLst/>
            </a:prstGeom>
            <a:noFill/>
            <a:ln w="9525" cap="flat" cmpd="sng">
              <a:solidFill>
                <a:srgbClr val="595959"/>
              </a:solidFill>
              <a:prstDash val="solid"/>
              <a:round/>
              <a:headEnd type="none" w="sm" len="sm"/>
              <a:tailEnd type="none" w="sm" len="sm"/>
            </a:ln>
          </p:spPr>
        </p:cxnSp>
        <p:grpSp>
          <p:nvGrpSpPr>
            <p:cNvPr id="393" name="Google Shape;393;p46"/>
            <p:cNvGrpSpPr/>
            <p:nvPr/>
          </p:nvGrpSpPr>
          <p:grpSpPr>
            <a:xfrm>
              <a:off x="8129350" y="4292175"/>
              <a:ext cx="581800" cy="582350"/>
              <a:chOff x="8064275" y="887850"/>
              <a:chExt cx="581800" cy="582350"/>
            </a:xfrm>
          </p:grpSpPr>
          <p:sp>
            <p:nvSpPr>
              <p:cNvPr id="394" name="Google Shape;394;p4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4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4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4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4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4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0" name="Google Shape;400;p46"/>
            <p:cNvGrpSpPr/>
            <p:nvPr/>
          </p:nvGrpSpPr>
          <p:grpSpPr>
            <a:xfrm>
              <a:off x="8274238" y="3720600"/>
              <a:ext cx="292025" cy="292575"/>
              <a:chOff x="7353050" y="316275"/>
              <a:chExt cx="292025" cy="292575"/>
            </a:xfrm>
          </p:grpSpPr>
          <p:sp>
            <p:nvSpPr>
              <p:cNvPr id="401" name="Google Shape;401;p4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4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4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4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5" name="Google Shape;405;p46"/>
            <p:cNvGrpSpPr/>
            <p:nvPr/>
          </p:nvGrpSpPr>
          <p:grpSpPr>
            <a:xfrm>
              <a:off x="8332763" y="3212475"/>
              <a:ext cx="175000" cy="175000"/>
              <a:chOff x="8792300" y="321275"/>
              <a:chExt cx="175000" cy="175000"/>
            </a:xfrm>
          </p:grpSpPr>
          <p:sp>
            <p:nvSpPr>
              <p:cNvPr id="406" name="Google Shape;406;p4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4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4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4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10" name="Google Shape;410;p46"/>
            <p:cNvCxnSpPr/>
            <p:nvPr/>
          </p:nvCxnSpPr>
          <p:spPr>
            <a:xfrm>
              <a:off x="723725" y="613"/>
              <a:ext cx="0" cy="2501400"/>
            </a:xfrm>
            <a:prstGeom prst="straightConnector1">
              <a:avLst/>
            </a:prstGeom>
            <a:noFill/>
            <a:ln w="9525" cap="flat" cmpd="sng">
              <a:solidFill>
                <a:srgbClr val="595959"/>
              </a:solidFill>
              <a:prstDash val="solid"/>
              <a:round/>
              <a:headEnd type="none" w="sm" len="sm"/>
              <a:tailEnd type="none" w="sm" len="sm"/>
            </a:ln>
          </p:spPr>
        </p:cxnSp>
        <p:grpSp>
          <p:nvGrpSpPr>
            <p:cNvPr id="411" name="Google Shape;411;p46"/>
            <p:cNvGrpSpPr/>
            <p:nvPr/>
          </p:nvGrpSpPr>
          <p:grpSpPr>
            <a:xfrm rot="10800000">
              <a:off x="432850" y="291788"/>
              <a:ext cx="581800" cy="582350"/>
              <a:chOff x="8064275" y="887850"/>
              <a:chExt cx="581800" cy="582350"/>
            </a:xfrm>
          </p:grpSpPr>
          <p:sp>
            <p:nvSpPr>
              <p:cNvPr id="412" name="Google Shape;412;p4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4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4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4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4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4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8" name="Google Shape;418;p46"/>
            <p:cNvGrpSpPr/>
            <p:nvPr/>
          </p:nvGrpSpPr>
          <p:grpSpPr>
            <a:xfrm rot="10800000">
              <a:off x="577738" y="1153138"/>
              <a:ext cx="292025" cy="292575"/>
              <a:chOff x="7353050" y="316275"/>
              <a:chExt cx="292025" cy="292575"/>
            </a:xfrm>
          </p:grpSpPr>
          <p:sp>
            <p:nvSpPr>
              <p:cNvPr id="419" name="Google Shape;419;p4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4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4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4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3" name="Google Shape;423;p46"/>
            <p:cNvGrpSpPr/>
            <p:nvPr/>
          </p:nvGrpSpPr>
          <p:grpSpPr>
            <a:xfrm rot="10800000">
              <a:off x="636238" y="1778838"/>
              <a:ext cx="175000" cy="175000"/>
              <a:chOff x="8792300" y="321275"/>
              <a:chExt cx="175000" cy="175000"/>
            </a:xfrm>
          </p:grpSpPr>
          <p:sp>
            <p:nvSpPr>
              <p:cNvPr id="424" name="Google Shape;424;p4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4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4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4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8" name="Google Shape;428;p46"/>
            <p:cNvGrpSpPr/>
            <p:nvPr/>
          </p:nvGrpSpPr>
          <p:grpSpPr>
            <a:xfrm>
              <a:off x="432850" y="2003163"/>
              <a:ext cx="175013" cy="27000"/>
              <a:chOff x="5662375" y="212375"/>
              <a:chExt cx="175013" cy="27000"/>
            </a:xfrm>
          </p:grpSpPr>
          <p:sp>
            <p:nvSpPr>
              <p:cNvPr id="429" name="Google Shape;429;p4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4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4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2" name="Google Shape;432;p46"/>
            <p:cNvGrpSpPr/>
            <p:nvPr/>
          </p:nvGrpSpPr>
          <p:grpSpPr>
            <a:xfrm>
              <a:off x="788100" y="208488"/>
              <a:ext cx="175013" cy="27000"/>
              <a:chOff x="5662375" y="212375"/>
              <a:chExt cx="175013" cy="27000"/>
            </a:xfrm>
          </p:grpSpPr>
          <p:sp>
            <p:nvSpPr>
              <p:cNvPr id="433" name="Google Shape;433;p4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4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4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6" name="Google Shape;436;p46"/>
            <p:cNvGrpSpPr/>
            <p:nvPr/>
          </p:nvGrpSpPr>
          <p:grpSpPr>
            <a:xfrm>
              <a:off x="8129350" y="4988725"/>
              <a:ext cx="175013" cy="27000"/>
              <a:chOff x="5662375" y="212375"/>
              <a:chExt cx="175013" cy="27000"/>
            </a:xfrm>
          </p:grpSpPr>
          <p:sp>
            <p:nvSpPr>
              <p:cNvPr id="437" name="Google Shape;437;p4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4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4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0" name="Google Shape;440;p46"/>
            <p:cNvGrpSpPr/>
            <p:nvPr/>
          </p:nvGrpSpPr>
          <p:grpSpPr>
            <a:xfrm>
              <a:off x="8497550" y="3429425"/>
              <a:ext cx="175013" cy="27000"/>
              <a:chOff x="5662375" y="212375"/>
              <a:chExt cx="175013" cy="27000"/>
            </a:xfrm>
          </p:grpSpPr>
          <p:sp>
            <p:nvSpPr>
              <p:cNvPr id="441" name="Google Shape;441;p46"/>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46"/>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46"/>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44" name="Google Shape;444;p46"/>
            <p:cNvCxnSpPr/>
            <p:nvPr/>
          </p:nvCxnSpPr>
          <p:spPr>
            <a:xfrm>
              <a:off x="8407225" y="0"/>
              <a:ext cx="0" cy="2160900"/>
            </a:xfrm>
            <a:prstGeom prst="straightConnector1">
              <a:avLst/>
            </a:prstGeom>
            <a:noFill/>
            <a:ln w="9525" cap="flat" cmpd="sng">
              <a:solidFill>
                <a:srgbClr val="595959"/>
              </a:solidFill>
              <a:prstDash val="solid"/>
              <a:round/>
              <a:headEnd type="none" w="sm" len="sm"/>
              <a:tailEnd type="none" w="sm" len="sm"/>
            </a:ln>
          </p:spPr>
        </p:cxnSp>
        <p:cxnSp>
          <p:nvCxnSpPr>
            <p:cNvPr id="445" name="Google Shape;445;p46"/>
            <p:cNvCxnSpPr/>
            <p:nvPr/>
          </p:nvCxnSpPr>
          <p:spPr>
            <a:xfrm>
              <a:off x="718025" y="2985634"/>
              <a:ext cx="0" cy="2160900"/>
            </a:xfrm>
            <a:prstGeom prst="straightConnector1">
              <a:avLst/>
            </a:prstGeom>
            <a:noFill/>
            <a:ln w="9525" cap="flat" cmpd="sng">
              <a:solidFill>
                <a:srgbClr val="595959"/>
              </a:solidFill>
              <a:prstDash val="solid"/>
              <a:round/>
              <a:headEnd type="none" w="sm" len="sm"/>
              <a:tailEnd type="none" w="sm" len="sm"/>
            </a:ln>
          </p:spPr>
        </p:cxnSp>
        <p:sp>
          <p:nvSpPr>
            <p:cNvPr id="446" name="Google Shape;446;p46"/>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46"/>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46"/>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46"/>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0"/>
        <p:cNvGrpSpPr/>
        <p:nvPr/>
      </p:nvGrpSpPr>
      <p:grpSpPr>
        <a:xfrm>
          <a:off x="0" y="0"/>
          <a:ext cx="0" cy="0"/>
          <a:chOff x="0" y="0"/>
          <a:chExt cx="0" cy="0"/>
        </a:xfrm>
      </p:grpSpPr>
      <p:sp>
        <p:nvSpPr>
          <p:cNvPr id="451" name="Google Shape;451;p47"/>
          <p:cNvSpPr txBox="1">
            <a:spLocks noGrp="1"/>
          </p:cNvSpPr>
          <p:nvPr>
            <p:ph type="title"/>
          </p:nvPr>
        </p:nvSpPr>
        <p:spPr>
          <a:xfrm>
            <a:off x="896112" y="2039112"/>
            <a:ext cx="3566100" cy="136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52" name="Google Shape;452;p47"/>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1pPr>
            <a:lvl2pPr marL="914400" marR="0" lvl="1"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2pPr>
            <a:lvl3pPr marL="1371600" marR="0" lvl="2"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3pPr>
            <a:lvl4pPr marL="1828800" marR="0" lvl="3"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4pPr>
            <a:lvl5pPr marL="2286000" marR="0" lvl="4"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5pPr>
            <a:lvl6pPr marL="2743200" marR="0" lvl="5"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6pPr>
            <a:lvl7pPr marL="3200400" marR="0" lvl="6"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7pPr>
            <a:lvl8pPr marL="3657600" marR="0" lvl="7"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8pPr>
            <a:lvl9pPr marL="4114800" marR="0" lvl="8" indent="-317500" algn="l" rtl="0">
              <a:lnSpc>
                <a:spcPct val="100000"/>
              </a:lnSpc>
              <a:spcBef>
                <a:spcPts val="0"/>
              </a:spcBef>
              <a:spcAft>
                <a:spcPts val="0"/>
              </a:spcAft>
              <a:buClr>
                <a:schemeClr val="accent5"/>
              </a:buClr>
              <a:buSzPts val="1400"/>
              <a:buFont typeface="Barlow Semi Condensed"/>
              <a:buChar char="■"/>
              <a:defRPr sz="1400" b="0" i="0" u="none" strike="noStrike" cap="none">
                <a:solidFill>
                  <a:schemeClr val="accent5"/>
                </a:solidFill>
                <a:latin typeface="Barlow Semi Condensed"/>
                <a:ea typeface="Barlow Semi Condensed"/>
                <a:cs typeface="Barlow Semi Condensed"/>
                <a:sym typeface="Barlow Semi Condensed"/>
              </a:defRPr>
            </a:lvl9pPr>
          </a:lstStyle>
          <a:p>
            <a:endParaRPr/>
          </a:p>
        </p:txBody>
      </p:sp>
      <p:cxnSp>
        <p:nvCxnSpPr>
          <p:cNvPr id="453" name="Google Shape;453;p47"/>
          <p:cNvCxnSpPr/>
          <p:nvPr/>
        </p:nvCxnSpPr>
        <p:spPr>
          <a:xfrm>
            <a:off x="1645925" y="523125"/>
            <a:ext cx="1672500" cy="126000"/>
          </a:xfrm>
          <a:prstGeom prst="straightConnector1">
            <a:avLst/>
          </a:prstGeom>
          <a:noFill/>
          <a:ln w="9525" cap="flat" cmpd="sng">
            <a:solidFill>
              <a:schemeClr val="dk1"/>
            </a:solidFill>
            <a:prstDash val="solid"/>
            <a:round/>
            <a:headEnd type="none" w="sm" len="sm"/>
            <a:tailEnd type="none" w="sm" len="sm"/>
          </a:ln>
        </p:spPr>
      </p:cxnSp>
      <p:cxnSp>
        <p:nvCxnSpPr>
          <p:cNvPr id="454" name="Google Shape;454;p4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sm" len="sm"/>
            <a:tailEnd type="none" w="sm" len="sm"/>
          </a:ln>
        </p:spPr>
      </p:cxnSp>
      <p:cxnSp>
        <p:nvCxnSpPr>
          <p:cNvPr id="455" name="Google Shape;455;p47"/>
          <p:cNvCxnSpPr/>
          <p:nvPr/>
        </p:nvCxnSpPr>
        <p:spPr>
          <a:xfrm>
            <a:off x="0" y="65200"/>
            <a:ext cx="796500" cy="1188000"/>
          </a:xfrm>
          <a:prstGeom prst="straightConnector1">
            <a:avLst/>
          </a:prstGeom>
          <a:noFill/>
          <a:ln w="9525" cap="flat" cmpd="sng">
            <a:solidFill>
              <a:schemeClr val="dk1"/>
            </a:solidFill>
            <a:prstDash val="solid"/>
            <a:round/>
            <a:headEnd type="none" w="sm" len="sm"/>
            <a:tailEnd type="none" w="sm" len="sm"/>
          </a:ln>
        </p:spPr>
      </p:cxnSp>
      <p:grpSp>
        <p:nvGrpSpPr>
          <p:cNvPr id="456" name="Google Shape;456;p47"/>
          <p:cNvGrpSpPr/>
          <p:nvPr/>
        </p:nvGrpSpPr>
        <p:grpSpPr>
          <a:xfrm flipH="1">
            <a:off x="499400" y="959675"/>
            <a:ext cx="581800" cy="582350"/>
            <a:chOff x="8064275" y="887850"/>
            <a:chExt cx="581800" cy="582350"/>
          </a:xfrm>
        </p:grpSpPr>
        <p:sp>
          <p:nvSpPr>
            <p:cNvPr id="457" name="Google Shape;457;p4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4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4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4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4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4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63" name="Google Shape;463;p47"/>
          <p:cNvGrpSpPr/>
          <p:nvPr/>
        </p:nvGrpSpPr>
        <p:grpSpPr>
          <a:xfrm flipH="1">
            <a:off x="1500400" y="388100"/>
            <a:ext cx="292025" cy="292575"/>
            <a:chOff x="7353050" y="316275"/>
            <a:chExt cx="292025" cy="292575"/>
          </a:xfrm>
        </p:grpSpPr>
        <p:sp>
          <p:nvSpPr>
            <p:cNvPr id="464" name="Google Shape;464;p4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4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4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4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8" name="Google Shape;468;p4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4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4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4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4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4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4" name="Google Shape;474;p47"/>
          <p:cNvGrpSpPr/>
          <p:nvPr/>
        </p:nvGrpSpPr>
        <p:grpSpPr>
          <a:xfrm flipH="1">
            <a:off x="3527112" y="361100"/>
            <a:ext cx="175013" cy="27000"/>
            <a:chOff x="5662375" y="212375"/>
            <a:chExt cx="175013" cy="27000"/>
          </a:xfrm>
        </p:grpSpPr>
        <p:sp>
          <p:nvSpPr>
            <p:cNvPr id="475" name="Google Shape;475;p4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4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4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78" name="Google Shape;478;p47"/>
          <p:cNvGrpSpPr/>
          <p:nvPr/>
        </p:nvGrpSpPr>
        <p:grpSpPr>
          <a:xfrm flipH="1">
            <a:off x="480412" y="242700"/>
            <a:ext cx="175013" cy="27000"/>
            <a:chOff x="5662375" y="212375"/>
            <a:chExt cx="175013" cy="27000"/>
          </a:xfrm>
        </p:grpSpPr>
        <p:sp>
          <p:nvSpPr>
            <p:cNvPr id="479" name="Google Shape;479;p4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4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4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82" name="Google Shape;482;p47"/>
          <p:cNvGrpSpPr/>
          <p:nvPr/>
        </p:nvGrpSpPr>
        <p:grpSpPr>
          <a:xfrm flipH="1">
            <a:off x="901712" y="1653625"/>
            <a:ext cx="175013" cy="27000"/>
            <a:chOff x="5662375" y="212375"/>
            <a:chExt cx="175013" cy="27000"/>
          </a:xfrm>
        </p:grpSpPr>
        <p:sp>
          <p:nvSpPr>
            <p:cNvPr id="483" name="Google Shape;483;p4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4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4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486" name="Google Shape;486;p47"/>
          <p:cNvCxnSpPr/>
          <p:nvPr/>
        </p:nvCxnSpPr>
        <p:spPr>
          <a:xfrm>
            <a:off x="791400" y="42124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487" name="Google Shape;487;p47"/>
          <p:cNvCxnSpPr/>
          <p:nvPr/>
        </p:nvCxnSpPr>
        <p:spPr>
          <a:xfrm rot="10800000" flipH="1">
            <a:off x="0" y="42204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488" name="Google Shape;488;p47"/>
          <p:cNvGrpSpPr/>
          <p:nvPr/>
        </p:nvGrpSpPr>
        <p:grpSpPr>
          <a:xfrm rot="10800000">
            <a:off x="499400" y="3940925"/>
            <a:ext cx="581800" cy="582350"/>
            <a:chOff x="8064275" y="887850"/>
            <a:chExt cx="581800" cy="582350"/>
          </a:xfrm>
        </p:grpSpPr>
        <p:sp>
          <p:nvSpPr>
            <p:cNvPr id="489" name="Google Shape;489;p4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4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4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4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4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4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5" name="Google Shape;495;p47"/>
          <p:cNvGrpSpPr/>
          <p:nvPr/>
        </p:nvGrpSpPr>
        <p:grpSpPr>
          <a:xfrm rot="10800000">
            <a:off x="1819575" y="4586750"/>
            <a:ext cx="292025" cy="292575"/>
            <a:chOff x="7353050" y="316275"/>
            <a:chExt cx="292025" cy="292575"/>
          </a:xfrm>
        </p:grpSpPr>
        <p:sp>
          <p:nvSpPr>
            <p:cNvPr id="496" name="Google Shape;496;p4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4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4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4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0" name="Google Shape;500;p47"/>
          <p:cNvGrpSpPr/>
          <p:nvPr/>
        </p:nvGrpSpPr>
        <p:grpSpPr>
          <a:xfrm rot="10800000">
            <a:off x="212525" y="4645550"/>
            <a:ext cx="175000" cy="175000"/>
            <a:chOff x="8792300" y="321275"/>
            <a:chExt cx="175000" cy="175000"/>
          </a:xfrm>
        </p:grpSpPr>
        <p:sp>
          <p:nvSpPr>
            <p:cNvPr id="501" name="Google Shape;501;p4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4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4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4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5" name="Google Shape;505;p47"/>
          <p:cNvGrpSpPr/>
          <p:nvPr/>
        </p:nvGrpSpPr>
        <p:grpSpPr>
          <a:xfrm rot="10800000">
            <a:off x="480412" y="4852325"/>
            <a:ext cx="175013" cy="27000"/>
            <a:chOff x="5662375" y="212375"/>
            <a:chExt cx="175013" cy="27000"/>
          </a:xfrm>
        </p:grpSpPr>
        <p:sp>
          <p:nvSpPr>
            <p:cNvPr id="506" name="Google Shape;506;p4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4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4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09" name="Google Shape;509;p47"/>
          <p:cNvGrpSpPr/>
          <p:nvPr/>
        </p:nvGrpSpPr>
        <p:grpSpPr>
          <a:xfrm rot="10800000">
            <a:off x="1054112" y="3898600"/>
            <a:ext cx="175013" cy="27000"/>
            <a:chOff x="5662375" y="212375"/>
            <a:chExt cx="175013" cy="27000"/>
          </a:xfrm>
        </p:grpSpPr>
        <p:sp>
          <p:nvSpPr>
            <p:cNvPr id="510" name="Google Shape;510;p4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4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4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513"/>
        <p:cNvGrpSpPr/>
        <p:nvPr/>
      </p:nvGrpSpPr>
      <p:grpSpPr>
        <a:xfrm>
          <a:off x="0" y="0"/>
          <a:ext cx="0" cy="0"/>
          <a:chOff x="0" y="0"/>
          <a:chExt cx="0" cy="0"/>
        </a:xfrm>
      </p:grpSpPr>
      <p:cxnSp>
        <p:nvCxnSpPr>
          <p:cNvPr id="514" name="Google Shape;514;p48"/>
          <p:cNvCxnSpPr/>
          <p:nvPr/>
        </p:nvCxnSpPr>
        <p:spPr>
          <a:xfrm rot="5400000">
            <a:off x="7269708" y="3324550"/>
            <a:ext cx="1133100" cy="306300"/>
          </a:xfrm>
          <a:prstGeom prst="straightConnector1">
            <a:avLst/>
          </a:prstGeom>
          <a:noFill/>
          <a:ln w="9525" cap="flat" cmpd="sng">
            <a:solidFill>
              <a:srgbClr val="1A2E35"/>
            </a:solidFill>
            <a:prstDash val="solid"/>
            <a:round/>
            <a:headEnd type="none" w="sm" len="sm"/>
            <a:tailEnd type="none" w="sm" len="sm"/>
          </a:ln>
        </p:spPr>
      </p:cxnSp>
      <p:cxnSp>
        <p:nvCxnSpPr>
          <p:cNvPr id="515" name="Google Shape;515;p48"/>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sm" len="sm"/>
            <a:tailEnd type="none" w="sm" len="sm"/>
          </a:ln>
        </p:spPr>
      </p:cxnSp>
      <p:cxnSp>
        <p:nvCxnSpPr>
          <p:cNvPr id="516" name="Google Shape;516;p48"/>
          <p:cNvCxnSpPr/>
          <p:nvPr/>
        </p:nvCxnSpPr>
        <p:spPr>
          <a:xfrm rot="5400000">
            <a:off x="7232433" y="736375"/>
            <a:ext cx="1332000" cy="392100"/>
          </a:xfrm>
          <a:prstGeom prst="straightConnector1">
            <a:avLst/>
          </a:prstGeom>
          <a:noFill/>
          <a:ln w="9525" cap="flat" cmpd="sng">
            <a:solidFill>
              <a:srgbClr val="1A2E35"/>
            </a:solidFill>
            <a:prstDash val="solid"/>
            <a:round/>
            <a:headEnd type="none" w="sm" len="sm"/>
            <a:tailEnd type="none" w="sm" len="sm"/>
          </a:ln>
        </p:spPr>
      </p:cxnSp>
      <p:cxnSp>
        <p:nvCxnSpPr>
          <p:cNvPr id="517" name="Google Shape;517;p48"/>
          <p:cNvCxnSpPr/>
          <p:nvPr/>
        </p:nvCxnSpPr>
        <p:spPr>
          <a:xfrm rot="5400000">
            <a:off x="8168433" y="-66600"/>
            <a:ext cx="273900" cy="407100"/>
          </a:xfrm>
          <a:prstGeom prst="straightConnector1">
            <a:avLst/>
          </a:prstGeom>
          <a:noFill/>
          <a:ln w="9525" cap="flat" cmpd="sng">
            <a:solidFill>
              <a:srgbClr val="1A2E35"/>
            </a:solidFill>
            <a:prstDash val="solid"/>
            <a:round/>
            <a:headEnd type="none" w="sm" len="sm"/>
            <a:tailEnd type="none" w="sm" len="sm"/>
          </a:ln>
        </p:spPr>
      </p:cxnSp>
      <p:grpSp>
        <p:nvGrpSpPr>
          <p:cNvPr id="518" name="Google Shape;518;p48"/>
          <p:cNvGrpSpPr/>
          <p:nvPr/>
        </p:nvGrpSpPr>
        <p:grpSpPr>
          <a:xfrm rot="5400000" flipH="1">
            <a:off x="7407333" y="1284925"/>
            <a:ext cx="581800" cy="582350"/>
            <a:chOff x="8064275" y="887850"/>
            <a:chExt cx="581800" cy="582350"/>
          </a:xfrm>
        </p:grpSpPr>
        <p:sp>
          <p:nvSpPr>
            <p:cNvPr id="519" name="Google Shape;519;p4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4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4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4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4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4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25" name="Google Shape;525;p48"/>
          <p:cNvGrpSpPr/>
          <p:nvPr/>
        </p:nvGrpSpPr>
        <p:grpSpPr>
          <a:xfrm rot="5400000" flipH="1">
            <a:off x="7869720" y="2754200"/>
            <a:ext cx="292025" cy="292575"/>
            <a:chOff x="7353050" y="316275"/>
            <a:chExt cx="292025" cy="292575"/>
          </a:xfrm>
        </p:grpSpPr>
        <p:sp>
          <p:nvSpPr>
            <p:cNvPr id="526" name="Google Shape;526;p4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4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4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4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0" name="Google Shape;530;p48"/>
          <p:cNvGrpSpPr/>
          <p:nvPr/>
        </p:nvGrpSpPr>
        <p:grpSpPr>
          <a:xfrm rot="5400000" flipH="1">
            <a:off x="8012458" y="178175"/>
            <a:ext cx="175000" cy="175000"/>
            <a:chOff x="8792300" y="321275"/>
            <a:chExt cx="175000" cy="175000"/>
          </a:xfrm>
        </p:grpSpPr>
        <p:sp>
          <p:nvSpPr>
            <p:cNvPr id="531" name="Google Shape;531;p4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4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4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4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35" name="Google Shape;535;p48"/>
          <p:cNvGrpSpPr/>
          <p:nvPr/>
        </p:nvGrpSpPr>
        <p:grpSpPr>
          <a:xfrm rot="5400000">
            <a:off x="7551683" y="3879926"/>
            <a:ext cx="293111" cy="293388"/>
            <a:chOff x="3164039" y="430875"/>
            <a:chExt cx="293111" cy="293388"/>
          </a:xfrm>
        </p:grpSpPr>
        <p:sp>
          <p:nvSpPr>
            <p:cNvPr id="536" name="Google Shape;536;p4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4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4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4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4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4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42" name="Google Shape;542;p48"/>
          <p:cNvGrpSpPr/>
          <p:nvPr/>
        </p:nvGrpSpPr>
        <p:grpSpPr>
          <a:xfrm rot="5400000" flipH="1">
            <a:off x="8259052" y="323144"/>
            <a:ext cx="175013" cy="27000"/>
            <a:chOff x="5662375" y="212375"/>
            <a:chExt cx="175013" cy="27000"/>
          </a:xfrm>
        </p:grpSpPr>
        <p:sp>
          <p:nvSpPr>
            <p:cNvPr id="543" name="Google Shape;543;p4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4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4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546" name="Google Shape;546;p48"/>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sm" len="sm"/>
            <a:tailEnd type="none" w="sm" len="sm"/>
          </a:ln>
        </p:spPr>
      </p:cxnSp>
      <p:cxnSp>
        <p:nvCxnSpPr>
          <p:cNvPr id="547" name="Google Shape;547;p48"/>
          <p:cNvCxnSpPr/>
          <p:nvPr/>
        </p:nvCxnSpPr>
        <p:spPr>
          <a:xfrm rot="-5400000">
            <a:off x="847100" y="3554000"/>
            <a:ext cx="829500" cy="743400"/>
          </a:xfrm>
          <a:prstGeom prst="straightConnector1">
            <a:avLst/>
          </a:prstGeom>
          <a:noFill/>
          <a:ln w="9525" cap="flat" cmpd="sng">
            <a:solidFill>
              <a:srgbClr val="1A2E35"/>
            </a:solidFill>
            <a:prstDash val="solid"/>
            <a:round/>
            <a:headEnd type="none" w="sm" len="sm"/>
            <a:tailEnd type="none" w="sm" len="sm"/>
          </a:ln>
        </p:spPr>
      </p:cxnSp>
      <p:cxnSp>
        <p:nvCxnSpPr>
          <p:cNvPr id="548" name="Google Shape;548;p48"/>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sm" len="sm"/>
            <a:tailEnd type="none" w="sm" len="sm"/>
          </a:ln>
        </p:spPr>
      </p:cxnSp>
      <p:grpSp>
        <p:nvGrpSpPr>
          <p:cNvPr id="549" name="Google Shape;549;p48"/>
          <p:cNvGrpSpPr/>
          <p:nvPr/>
        </p:nvGrpSpPr>
        <p:grpSpPr>
          <a:xfrm rot="5400000">
            <a:off x="621475" y="4062025"/>
            <a:ext cx="581800" cy="582350"/>
            <a:chOff x="8064275" y="887850"/>
            <a:chExt cx="581800" cy="582350"/>
          </a:xfrm>
        </p:grpSpPr>
        <p:sp>
          <p:nvSpPr>
            <p:cNvPr id="550" name="Google Shape;550;p4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4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4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4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4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4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6" name="Google Shape;556;p48"/>
          <p:cNvGrpSpPr/>
          <p:nvPr/>
        </p:nvGrpSpPr>
        <p:grpSpPr>
          <a:xfrm rot="5400000">
            <a:off x="1482825" y="3350800"/>
            <a:ext cx="292025" cy="292575"/>
            <a:chOff x="7353050" y="316275"/>
            <a:chExt cx="292025" cy="292575"/>
          </a:xfrm>
        </p:grpSpPr>
        <p:sp>
          <p:nvSpPr>
            <p:cNvPr id="557" name="Google Shape;557;p4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4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4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4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1" name="Google Shape;561;p48"/>
          <p:cNvGrpSpPr/>
          <p:nvPr/>
        </p:nvGrpSpPr>
        <p:grpSpPr>
          <a:xfrm rot="5400000">
            <a:off x="1595125" y="4790325"/>
            <a:ext cx="175000" cy="175000"/>
            <a:chOff x="8792300" y="321275"/>
            <a:chExt cx="175000" cy="175000"/>
          </a:xfrm>
        </p:grpSpPr>
        <p:sp>
          <p:nvSpPr>
            <p:cNvPr id="562" name="Google Shape;562;p4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4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4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4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6" name="Google Shape;566;p48"/>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48"/>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48"/>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48"/>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48"/>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48"/>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2" name="Google Shape;572;p48"/>
          <p:cNvGrpSpPr/>
          <p:nvPr/>
        </p:nvGrpSpPr>
        <p:grpSpPr>
          <a:xfrm rot="5400000">
            <a:off x="1701119" y="1515381"/>
            <a:ext cx="175013" cy="27000"/>
            <a:chOff x="5662375" y="212375"/>
            <a:chExt cx="175013" cy="27000"/>
          </a:xfrm>
        </p:grpSpPr>
        <p:sp>
          <p:nvSpPr>
            <p:cNvPr id="573" name="Google Shape;573;p4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4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4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6" name="Google Shape;576;p48"/>
          <p:cNvGrpSpPr/>
          <p:nvPr/>
        </p:nvGrpSpPr>
        <p:grpSpPr>
          <a:xfrm rot="5400000">
            <a:off x="1819519" y="4562081"/>
            <a:ext cx="175013" cy="27000"/>
            <a:chOff x="5662375" y="212375"/>
            <a:chExt cx="175013" cy="27000"/>
          </a:xfrm>
        </p:grpSpPr>
        <p:sp>
          <p:nvSpPr>
            <p:cNvPr id="577" name="Google Shape;577;p4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4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4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0" name="Google Shape;580;p48"/>
          <p:cNvGrpSpPr/>
          <p:nvPr/>
        </p:nvGrpSpPr>
        <p:grpSpPr>
          <a:xfrm rot="5400000">
            <a:off x="408594" y="4140781"/>
            <a:ext cx="175013" cy="27000"/>
            <a:chOff x="5662375" y="212375"/>
            <a:chExt cx="175013" cy="27000"/>
          </a:xfrm>
        </p:grpSpPr>
        <p:sp>
          <p:nvSpPr>
            <p:cNvPr id="581" name="Google Shape;581;p48"/>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48"/>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48"/>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584"/>
        <p:cNvGrpSpPr/>
        <p:nvPr/>
      </p:nvGrpSpPr>
      <p:grpSpPr>
        <a:xfrm>
          <a:off x="0" y="0"/>
          <a:ext cx="0" cy="0"/>
          <a:chOff x="0" y="0"/>
          <a:chExt cx="0" cy="0"/>
        </a:xfrm>
      </p:grpSpPr>
      <p:grpSp>
        <p:nvGrpSpPr>
          <p:cNvPr id="585" name="Google Shape;585;p49"/>
          <p:cNvGrpSpPr/>
          <p:nvPr/>
        </p:nvGrpSpPr>
        <p:grpSpPr>
          <a:xfrm>
            <a:off x="-6867" y="-6625"/>
            <a:ext cx="9152342" cy="5102050"/>
            <a:chOff x="-6867" y="-6625"/>
            <a:chExt cx="9152342" cy="5102050"/>
          </a:xfrm>
        </p:grpSpPr>
        <p:cxnSp>
          <p:nvCxnSpPr>
            <p:cNvPr id="586" name="Google Shape;586;p49"/>
            <p:cNvCxnSpPr/>
            <p:nvPr/>
          </p:nvCxnSpPr>
          <p:spPr>
            <a:xfrm>
              <a:off x="2904283" y="4513075"/>
              <a:ext cx="1133100" cy="306300"/>
            </a:xfrm>
            <a:prstGeom prst="straightConnector1">
              <a:avLst/>
            </a:prstGeom>
            <a:noFill/>
            <a:ln w="9525" cap="flat" cmpd="sng">
              <a:solidFill>
                <a:schemeClr val="dk2"/>
              </a:solidFill>
              <a:prstDash val="solid"/>
              <a:round/>
              <a:headEnd type="none" w="sm" len="sm"/>
              <a:tailEnd type="none" w="sm" len="sm"/>
            </a:ln>
          </p:spPr>
        </p:cxnSp>
        <p:cxnSp>
          <p:nvCxnSpPr>
            <p:cNvPr id="587" name="Google Shape;587;p49"/>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sm" len="sm"/>
              <a:tailEnd type="none" w="sm" len="sm"/>
            </a:ln>
          </p:spPr>
        </p:cxnSp>
        <p:cxnSp>
          <p:nvCxnSpPr>
            <p:cNvPr id="588" name="Google Shape;588;p49"/>
            <p:cNvCxnSpPr/>
            <p:nvPr/>
          </p:nvCxnSpPr>
          <p:spPr>
            <a:xfrm>
              <a:off x="259558" y="4408000"/>
              <a:ext cx="1332000" cy="392100"/>
            </a:xfrm>
            <a:prstGeom prst="straightConnector1">
              <a:avLst/>
            </a:prstGeom>
            <a:noFill/>
            <a:ln w="9525" cap="flat" cmpd="sng">
              <a:solidFill>
                <a:schemeClr val="dk2"/>
              </a:solidFill>
              <a:prstDash val="solid"/>
              <a:round/>
              <a:headEnd type="none" w="sm" len="sm"/>
              <a:tailEnd type="none" w="sm" len="sm"/>
            </a:ln>
          </p:spPr>
        </p:cxnSp>
        <p:cxnSp>
          <p:nvCxnSpPr>
            <p:cNvPr id="589" name="Google Shape;589;p49"/>
            <p:cNvCxnSpPr/>
            <p:nvPr/>
          </p:nvCxnSpPr>
          <p:spPr>
            <a:xfrm>
              <a:off x="-6867" y="3993550"/>
              <a:ext cx="273900" cy="407100"/>
            </a:xfrm>
            <a:prstGeom prst="straightConnector1">
              <a:avLst/>
            </a:prstGeom>
            <a:noFill/>
            <a:ln w="9525" cap="flat" cmpd="sng">
              <a:solidFill>
                <a:schemeClr val="dk2"/>
              </a:solidFill>
              <a:prstDash val="solid"/>
              <a:round/>
              <a:headEnd type="none" w="sm" len="sm"/>
              <a:tailEnd type="none" w="sm" len="sm"/>
            </a:ln>
          </p:spPr>
        </p:cxnSp>
        <p:grpSp>
          <p:nvGrpSpPr>
            <p:cNvPr id="590" name="Google Shape;590;p49"/>
            <p:cNvGrpSpPr/>
            <p:nvPr/>
          </p:nvGrpSpPr>
          <p:grpSpPr>
            <a:xfrm flipH="1">
              <a:off x="1278333" y="4513075"/>
              <a:ext cx="581800" cy="582350"/>
              <a:chOff x="8064275" y="887850"/>
              <a:chExt cx="581800" cy="582350"/>
            </a:xfrm>
          </p:grpSpPr>
          <p:sp>
            <p:nvSpPr>
              <p:cNvPr id="591" name="Google Shape;591;p4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4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4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4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4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4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7" name="Google Shape;597;p49"/>
            <p:cNvGrpSpPr/>
            <p:nvPr/>
          </p:nvGrpSpPr>
          <p:grpSpPr>
            <a:xfrm flipH="1">
              <a:off x="2747608" y="4340463"/>
              <a:ext cx="292025" cy="292575"/>
              <a:chOff x="7353050" y="316275"/>
              <a:chExt cx="292025" cy="292575"/>
            </a:xfrm>
          </p:grpSpPr>
          <p:sp>
            <p:nvSpPr>
              <p:cNvPr id="598" name="Google Shape;598;p4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4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4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4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2" name="Google Shape;602;p49"/>
            <p:cNvGrpSpPr/>
            <p:nvPr/>
          </p:nvGrpSpPr>
          <p:grpSpPr>
            <a:xfrm flipH="1">
              <a:off x="171308" y="4315025"/>
              <a:ext cx="175000" cy="175000"/>
              <a:chOff x="8792300" y="321275"/>
              <a:chExt cx="175000" cy="175000"/>
            </a:xfrm>
          </p:grpSpPr>
          <p:sp>
            <p:nvSpPr>
              <p:cNvPr id="603" name="Google Shape;603;p4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4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4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4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7" name="Google Shape;607;p49"/>
            <p:cNvGrpSpPr/>
            <p:nvPr/>
          </p:nvGrpSpPr>
          <p:grpSpPr>
            <a:xfrm>
              <a:off x="3873197" y="4657550"/>
              <a:ext cx="293111" cy="293388"/>
              <a:chOff x="3164039" y="430875"/>
              <a:chExt cx="293111" cy="293388"/>
            </a:xfrm>
          </p:grpSpPr>
          <p:sp>
            <p:nvSpPr>
              <p:cNvPr id="608" name="Google Shape;608;p4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4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4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4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4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4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4" name="Google Shape;614;p49"/>
            <p:cNvGrpSpPr/>
            <p:nvPr/>
          </p:nvGrpSpPr>
          <p:grpSpPr>
            <a:xfrm flipH="1">
              <a:off x="242270" y="4142425"/>
              <a:ext cx="175013" cy="27000"/>
              <a:chOff x="5662375" y="212375"/>
              <a:chExt cx="175013" cy="27000"/>
            </a:xfrm>
          </p:grpSpPr>
          <p:sp>
            <p:nvSpPr>
              <p:cNvPr id="615" name="Google Shape;615;p4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4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4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18" name="Google Shape;618;p49"/>
            <p:cNvCxnSpPr/>
            <p:nvPr/>
          </p:nvCxnSpPr>
          <p:spPr>
            <a:xfrm rot="10800000">
              <a:off x="5995050" y="226600"/>
              <a:ext cx="1504500" cy="224700"/>
            </a:xfrm>
            <a:prstGeom prst="straightConnector1">
              <a:avLst/>
            </a:prstGeom>
            <a:noFill/>
            <a:ln w="9525" cap="flat" cmpd="sng">
              <a:solidFill>
                <a:schemeClr val="dk2"/>
              </a:solidFill>
              <a:prstDash val="solid"/>
              <a:round/>
              <a:headEnd type="none" w="sm" len="sm"/>
              <a:tailEnd type="none" w="sm" len="sm"/>
            </a:ln>
          </p:spPr>
        </p:cxnSp>
        <p:cxnSp>
          <p:nvCxnSpPr>
            <p:cNvPr id="619" name="Google Shape;619;p49"/>
            <p:cNvCxnSpPr/>
            <p:nvPr/>
          </p:nvCxnSpPr>
          <p:spPr>
            <a:xfrm rot="10800000">
              <a:off x="7512925" y="457850"/>
              <a:ext cx="829500" cy="743400"/>
            </a:xfrm>
            <a:prstGeom prst="straightConnector1">
              <a:avLst/>
            </a:prstGeom>
            <a:noFill/>
            <a:ln w="9525" cap="flat" cmpd="sng">
              <a:solidFill>
                <a:schemeClr val="dk2"/>
              </a:solidFill>
              <a:prstDash val="solid"/>
              <a:round/>
              <a:headEnd type="none" w="sm" len="sm"/>
              <a:tailEnd type="none" w="sm" len="sm"/>
            </a:ln>
          </p:spPr>
        </p:cxnSp>
        <p:cxnSp>
          <p:nvCxnSpPr>
            <p:cNvPr id="620" name="Google Shape;620;p49"/>
            <p:cNvCxnSpPr/>
            <p:nvPr/>
          </p:nvCxnSpPr>
          <p:spPr>
            <a:xfrm flipH="1">
              <a:off x="8348975" y="-6625"/>
              <a:ext cx="796500" cy="1188000"/>
            </a:xfrm>
            <a:prstGeom prst="straightConnector1">
              <a:avLst/>
            </a:prstGeom>
            <a:noFill/>
            <a:ln w="9525" cap="flat" cmpd="sng">
              <a:solidFill>
                <a:schemeClr val="dk2"/>
              </a:solidFill>
              <a:prstDash val="solid"/>
              <a:round/>
              <a:headEnd type="none" w="sm" len="sm"/>
              <a:tailEnd type="none" w="sm" len="sm"/>
            </a:ln>
          </p:spPr>
        </p:cxnSp>
        <p:grpSp>
          <p:nvGrpSpPr>
            <p:cNvPr id="621" name="Google Shape;621;p49"/>
            <p:cNvGrpSpPr/>
            <p:nvPr/>
          </p:nvGrpSpPr>
          <p:grpSpPr>
            <a:xfrm>
              <a:off x="8064275" y="1040250"/>
              <a:ext cx="581800" cy="582350"/>
              <a:chOff x="8064275" y="887850"/>
              <a:chExt cx="581800" cy="582350"/>
            </a:xfrm>
          </p:grpSpPr>
          <p:sp>
            <p:nvSpPr>
              <p:cNvPr id="622" name="Google Shape;622;p4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4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4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4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4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4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28" name="Google Shape;628;p49"/>
            <p:cNvGrpSpPr/>
            <p:nvPr/>
          </p:nvGrpSpPr>
          <p:grpSpPr>
            <a:xfrm>
              <a:off x="7353050" y="316275"/>
              <a:ext cx="292025" cy="292575"/>
              <a:chOff x="7353050" y="316275"/>
              <a:chExt cx="292025" cy="292575"/>
            </a:xfrm>
          </p:grpSpPr>
          <p:sp>
            <p:nvSpPr>
              <p:cNvPr id="629" name="Google Shape;629;p4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4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4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4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3" name="Google Shape;633;p49"/>
            <p:cNvGrpSpPr/>
            <p:nvPr/>
          </p:nvGrpSpPr>
          <p:grpSpPr>
            <a:xfrm>
              <a:off x="8792300" y="321275"/>
              <a:ext cx="175000" cy="175000"/>
              <a:chOff x="8792300" y="321275"/>
              <a:chExt cx="175000" cy="175000"/>
            </a:xfrm>
          </p:grpSpPr>
          <p:sp>
            <p:nvSpPr>
              <p:cNvPr id="634" name="Google Shape;634;p4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4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4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4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8" name="Google Shape;638;p49"/>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49"/>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49"/>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49"/>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49"/>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49"/>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4" name="Google Shape;644;p49"/>
            <p:cNvGrpSpPr/>
            <p:nvPr/>
          </p:nvGrpSpPr>
          <p:grpSpPr>
            <a:xfrm>
              <a:off x="8490050" y="170875"/>
              <a:ext cx="175013" cy="27000"/>
              <a:chOff x="5662375" y="212375"/>
              <a:chExt cx="175013" cy="27000"/>
            </a:xfrm>
          </p:grpSpPr>
          <p:sp>
            <p:nvSpPr>
              <p:cNvPr id="645" name="Google Shape;645;p4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4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4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48" name="Google Shape;648;p49"/>
            <p:cNvGrpSpPr/>
            <p:nvPr/>
          </p:nvGrpSpPr>
          <p:grpSpPr>
            <a:xfrm>
              <a:off x="8678350" y="1658000"/>
              <a:ext cx="175013" cy="27000"/>
              <a:chOff x="5662375" y="212375"/>
              <a:chExt cx="175013" cy="27000"/>
            </a:xfrm>
          </p:grpSpPr>
          <p:sp>
            <p:nvSpPr>
              <p:cNvPr id="649" name="Google Shape;649;p4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4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4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652"/>
        <p:cNvGrpSpPr/>
        <p:nvPr/>
      </p:nvGrpSpPr>
      <p:grpSpPr>
        <a:xfrm>
          <a:off x="0" y="0"/>
          <a:ext cx="0" cy="0"/>
          <a:chOff x="0" y="0"/>
          <a:chExt cx="0" cy="0"/>
        </a:xfrm>
      </p:grpSpPr>
      <p:sp>
        <p:nvSpPr>
          <p:cNvPr id="653" name="Google Shape;653;p50"/>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accent1"/>
              </a:buClr>
              <a:buSzPts val="1400"/>
              <a:buFont typeface="Arial"/>
              <a:buChar char="●"/>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654" name="Google Shape;654;p50"/>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accent1"/>
              </a:buClr>
              <a:buSzPts val="1400"/>
              <a:buFont typeface="Arial"/>
              <a:buChar char="●"/>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655" name="Google Shape;655;p50"/>
          <p:cNvSpPr txBox="1">
            <a:spLocks noGrp="1"/>
          </p:cNvSpPr>
          <p:nvPr>
            <p:ph type="title"/>
          </p:nvPr>
        </p:nvSpPr>
        <p:spPr>
          <a:xfrm>
            <a:off x="2532888" y="338328"/>
            <a:ext cx="408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656" name="Google Shape;656;p50"/>
          <p:cNvGrpSpPr/>
          <p:nvPr/>
        </p:nvGrpSpPr>
        <p:grpSpPr>
          <a:xfrm>
            <a:off x="432850" y="0"/>
            <a:ext cx="8278300" cy="5165700"/>
            <a:chOff x="432850" y="0"/>
            <a:chExt cx="8278300" cy="5165700"/>
          </a:xfrm>
        </p:grpSpPr>
        <p:cxnSp>
          <p:nvCxnSpPr>
            <p:cNvPr id="657" name="Google Shape;657;p50"/>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658" name="Google Shape;658;p50"/>
            <p:cNvGrpSpPr/>
            <p:nvPr/>
          </p:nvGrpSpPr>
          <p:grpSpPr>
            <a:xfrm>
              <a:off x="8129350" y="4292175"/>
              <a:ext cx="581800" cy="582350"/>
              <a:chOff x="8064275" y="887850"/>
              <a:chExt cx="581800" cy="582350"/>
            </a:xfrm>
          </p:grpSpPr>
          <p:sp>
            <p:nvSpPr>
              <p:cNvPr id="659" name="Google Shape;659;p5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5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5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65" name="Google Shape;665;p50"/>
            <p:cNvGrpSpPr/>
            <p:nvPr/>
          </p:nvGrpSpPr>
          <p:grpSpPr>
            <a:xfrm>
              <a:off x="8274238" y="3720600"/>
              <a:ext cx="292025" cy="292575"/>
              <a:chOff x="7353050" y="316275"/>
              <a:chExt cx="292025" cy="292575"/>
            </a:xfrm>
          </p:grpSpPr>
          <p:sp>
            <p:nvSpPr>
              <p:cNvPr id="666" name="Google Shape;666;p5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5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5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5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0" name="Google Shape;670;p50"/>
            <p:cNvGrpSpPr/>
            <p:nvPr/>
          </p:nvGrpSpPr>
          <p:grpSpPr>
            <a:xfrm>
              <a:off x="8332763" y="3212475"/>
              <a:ext cx="175000" cy="175000"/>
              <a:chOff x="8792300" y="321275"/>
              <a:chExt cx="175000" cy="175000"/>
            </a:xfrm>
          </p:grpSpPr>
          <p:sp>
            <p:nvSpPr>
              <p:cNvPr id="671" name="Google Shape;671;p5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5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5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5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675" name="Google Shape;675;p50"/>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676" name="Google Shape;676;p50"/>
            <p:cNvGrpSpPr/>
            <p:nvPr/>
          </p:nvGrpSpPr>
          <p:grpSpPr>
            <a:xfrm rot="10800000">
              <a:off x="432850" y="291788"/>
              <a:ext cx="581800" cy="582350"/>
              <a:chOff x="8064275" y="887850"/>
              <a:chExt cx="581800" cy="582350"/>
            </a:xfrm>
          </p:grpSpPr>
          <p:sp>
            <p:nvSpPr>
              <p:cNvPr id="677" name="Google Shape;677;p5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5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5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5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5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5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3" name="Google Shape;683;p50"/>
            <p:cNvGrpSpPr/>
            <p:nvPr/>
          </p:nvGrpSpPr>
          <p:grpSpPr>
            <a:xfrm rot="10800000">
              <a:off x="577738" y="1153138"/>
              <a:ext cx="292025" cy="292575"/>
              <a:chOff x="7353050" y="316275"/>
              <a:chExt cx="292025" cy="292575"/>
            </a:xfrm>
          </p:grpSpPr>
          <p:sp>
            <p:nvSpPr>
              <p:cNvPr id="684" name="Google Shape;684;p5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5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5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5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8" name="Google Shape;688;p50"/>
            <p:cNvGrpSpPr/>
            <p:nvPr/>
          </p:nvGrpSpPr>
          <p:grpSpPr>
            <a:xfrm rot="10800000">
              <a:off x="636238" y="1778838"/>
              <a:ext cx="175000" cy="175000"/>
              <a:chOff x="8792300" y="321275"/>
              <a:chExt cx="175000" cy="175000"/>
            </a:xfrm>
          </p:grpSpPr>
          <p:sp>
            <p:nvSpPr>
              <p:cNvPr id="689" name="Google Shape;689;p5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5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5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5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3" name="Google Shape;693;p50"/>
            <p:cNvGrpSpPr/>
            <p:nvPr/>
          </p:nvGrpSpPr>
          <p:grpSpPr>
            <a:xfrm>
              <a:off x="432850" y="2003163"/>
              <a:ext cx="175013" cy="27000"/>
              <a:chOff x="5662375" y="212375"/>
              <a:chExt cx="175013" cy="27000"/>
            </a:xfrm>
          </p:grpSpPr>
          <p:sp>
            <p:nvSpPr>
              <p:cNvPr id="694" name="Google Shape;694;p5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5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5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7" name="Google Shape;697;p50"/>
            <p:cNvGrpSpPr/>
            <p:nvPr/>
          </p:nvGrpSpPr>
          <p:grpSpPr>
            <a:xfrm>
              <a:off x="788100" y="208488"/>
              <a:ext cx="175013" cy="27000"/>
              <a:chOff x="5662375" y="212375"/>
              <a:chExt cx="175013" cy="27000"/>
            </a:xfrm>
          </p:grpSpPr>
          <p:sp>
            <p:nvSpPr>
              <p:cNvPr id="698" name="Google Shape;698;p5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5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5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1" name="Google Shape;701;p50"/>
            <p:cNvGrpSpPr/>
            <p:nvPr/>
          </p:nvGrpSpPr>
          <p:grpSpPr>
            <a:xfrm>
              <a:off x="8129350" y="4988725"/>
              <a:ext cx="175013" cy="27000"/>
              <a:chOff x="5662375" y="212375"/>
              <a:chExt cx="175013" cy="27000"/>
            </a:xfrm>
          </p:grpSpPr>
          <p:sp>
            <p:nvSpPr>
              <p:cNvPr id="702" name="Google Shape;702;p5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5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5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5" name="Google Shape;705;p50"/>
            <p:cNvGrpSpPr/>
            <p:nvPr/>
          </p:nvGrpSpPr>
          <p:grpSpPr>
            <a:xfrm>
              <a:off x="8497550" y="3429425"/>
              <a:ext cx="175013" cy="27000"/>
              <a:chOff x="5662375" y="212375"/>
              <a:chExt cx="175013" cy="27000"/>
            </a:xfrm>
          </p:grpSpPr>
          <p:sp>
            <p:nvSpPr>
              <p:cNvPr id="706" name="Google Shape;706;p5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5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5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09" name="Google Shape;709;p50"/>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710" name="Google Shape;710;p50"/>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711" name="Google Shape;711;p50"/>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50"/>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50"/>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50"/>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3"/>
        <p:cNvGrpSpPr/>
        <p:nvPr/>
      </p:nvGrpSpPr>
      <p:grpSpPr>
        <a:xfrm>
          <a:off x="0" y="0"/>
          <a:ext cx="0" cy="0"/>
          <a:chOff x="0" y="0"/>
          <a:chExt cx="0" cy="0"/>
        </a:xfrm>
      </p:grpSpPr>
      <p:sp>
        <p:nvSpPr>
          <p:cNvPr id="44" name="Google Shape;44;p37"/>
          <p:cNvSpPr txBox="1">
            <a:spLocks noGrp="1"/>
          </p:cNvSpPr>
          <p:nvPr>
            <p:ph type="title"/>
          </p:nvPr>
        </p:nvSpPr>
        <p:spPr>
          <a:xfrm>
            <a:off x="5907024" y="356616"/>
            <a:ext cx="2615100" cy="576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a:endParaRPr/>
          </a:p>
        </p:txBody>
      </p:sp>
      <p:sp>
        <p:nvSpPr>
          <p:cNvPr id="45" name="Google Shape;45;p37"/>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46" name="Google Shape;46;p37"/>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47" name="Google Shape;47;p37"/>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48" name="Google Shape;48;p37"/>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49" name="Google Shape;49;p37"/>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50" name="Google Shape;50;p37"/>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51" name="Google Shape;51;p37"/>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52" name="Google Shape;52;p37"/>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53" name="Google Shape;53;p37"/>
          <p:cNvSpPr txBox="1">
            <a:spLocks noGrp="1"/>
          </p:cNvSpPr>
          <p:nvPr>
            <p:ph type="title" idx="9"/>
          </p:nvPr>
        </p:nvSpPr>
        <p:spPr>
          <a:xfrm>
            <a:off x="813816" y="722376"/>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54" name="Google Shape;54;p37"/>
          <p:cNvSpPr txBox="1">
            <a:spLocks noGrp="1"/>
          </p:cNvSpPr>
          <p:nvPr>
            <p:ph type="title" idx="13"/>
          </p:nvPr>
        </p:nvSpPr>
        <p:spPr>
          <a:xfrm>
            <a:off x="813816" y="1801368"/>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55" name="Google Shape;55;p37"/>
          <p:cNvSpPr txBox="1">
            <a:spLocks noGrp="1"/>
          </p:cNvSpPr>
          <p:nvPr>
            <p:ph type="title" idx="14"/>
          </p:nvPr>
        </p:nvSpPr>
        <p:spPr>
          <a:xfrm>
            <a:off x="813816" y="2880360"/>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
        <p:nvSpPr>
          <p:cNvPr id="56" name="Google Shape;56;p37"/>
          <p:cNvSpPr txBox="1">
            <a:spLocks noGrp="1"/>
          </p:cNvSpPr>
          <p:nvPr>
            <p:ph type="title" idx="15"/>
          </p:nvPr>
        </p:nvSpPr>
        <p:spPr>
          <a:xfrm>
            <a:off x="813816" y="3959352"/>
            <a:ext cx="4572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Clr>
                <a:schemeClr val="lt1"/>
              </a:buClr>
              <a:buSzPts val="2000"/>
              <a:buNone/>
              <a:defRPr sz="2000">
                <a:solidFill>
                  <a:schemeClr val="lt1"/>
                </a:solidFill>
              </a:defRPr>
            </a:lvl2pPr>
            <a:lvl3pPr lvl="2" algn="ctr">
              <a:lnSpc>
                <a:spcPct val="100000"/>
              </a:lnSpc>
              <a:spcBef>
                <a:spcPts val="0"/>
              </a:spcBef>
              <a:spcAft>
                <a:spcPts val="0"/>
              </a:spcAft>
              <a:buClr>
                <a:schemeClr val="lt1"/>
              </a:buClr>
              <a:buSzPts val="2000"/>
              <a:buNone/>
              <a:defRPr sz="2000">
                <a:solidFill>
                  <a:schemeClr val="lt1"/>
                </a:solidFill>
              </a:defRPr>
            </a:lvl3pPr>
            <a:lvl4pPr lvl="3" algn="ctr">
              <a:lnSpc>
                <a:spcPct val="100000"/>
              </a:lnSpc>
              <a:spcBef>
                <a:spcPts val="0"/>
              </a:spcBef>
              <a:spcAft>
                <a:spcPts val="0"/>
              </a:spcAft>
              <a:buClr>
                <a:schemeClr val="lt1"/>
              </a:buClr>
              <a:buSzPts val="2000"/>
              <a:buNone/>
              <a:defRPr sz="2000">
                <a:solidFill>
                  <a:schemeClr val="lt1"/>
                </a:solidFill>
              </a:defRPr>
            </a:lvl4pPr>
            <a:lvl5pPr lvl="4" algn="ctr">
              <a:lnSpc>
                <a:spcPct val="100000"/>
              </a:lnSpc>
              <a:spcBef>
                <a:spcPts val="0"/>
              </a:spcBef>
              <a:spcAft>
                <a:spcPts val="0"/>
              </a:spcAft>
              <a:buClr>
                <a:schemeClr val="lt1"/>
              </a:buClr>
              <a:buSzPts val="2000"/>
              <a:buNone/>
              <a:defRPr sz="2000">
                <a:solidFill>
                  <a:schemeClr val="lt1"/>
                </a:solidFill>
              </a:defRPr>
            </a:lvl5pPr>
            <a:lvl6pPr lvl="5" algn="ctr">
              <a:lnSpc>
                <a:spcPct val="100000"/>
              </a:lnSpc>
              <a:spcBef>
                <a:spcPts val="0"/>
              </a:spcBef>
              <a:spcAft>
                <a:spcPts val="0"/>
              </a:spcAft>
              <a:buClr>
                <a:schemeClr val="lt1"/>
              </a:buClr>
              <a:buSzPts val="2000"/>
              <a:buNone/>
              <a:defRPr sz="2000">
                <a:solidFill>
                  <a:schemeClr val="lt1"/>
                </a:solidFill>
              </a:defRPr>
            </a:lvl6pPr>
            <a:lvl7pPr lvl="6" algn="ctr">
              <a:lnSpc>
                <a:spcPct val="100000"/>
              </a:lnSpc>
              <a:spcBef>
                <a:spcPts val="0"/>
              </a:spcBef>
              <a:spcAft>
                <a:spcPts val="0"/>
              </a:spcAft>
              <a:buClr>
                <a:schemeClr val="lt1"/>
              </a:buClr>
              <a:buSzPts val="2000"/>
              <a:buNone/>
              <a:defRPr sz="2000">
                <a:solidFill>
                  <a:schemeClr val="lt1"/>
                </a:solidFill>
              </a:defRPr>
            </a:lvl7pPr>
            <a:lvl8pPr lvl="7" algn="ctr">
              <a:lnSpc>
                <a:spcPct val="100000"/>
              </a:lnSpc>
              <a:spcBef>
                <a:spcPts val="0"/>
              </a:spcBef>
              <a:spcAft>
                <a:spcPts val="0"/>
              </a:spcAft>
              <a:buClr>
                <a:schemeClr val="lt1"/>
              </a:buClr>
              <a:buSzPts val="2000"/>
              <a:buNone/>
              <a:defRPr sz="2000">
                <a:solidFill>
                  <a:schemeClr val="lt1"/>
                </a:solidFill>
              </a:defRPr>
            </a:lvl8pPr>
            <a:lvl9pPr lvl="8" algn="ctr">
              <a:lnSpc>
                <a:spcPct val="100000"/>
              </a:lnSpc>
              <a:spcBef>
                <a:spcPts val="0"/>
              </a:spcBef>
              <a:spcAft>
                <a:spcPts val="0"/>
              </a:spcAft>
              <a:buClr>
                <a:schemeClr val="lt1"/>
              </a:buClr>
              <a:buSzPts val="2000"/>
              <a:buNone/>
              <a:defRPr sz="20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57"/>
        <p:cNvGrpSpPr/>
        <p:nvPr/>
      </p:nvGrpSpPr>
      <p:grpSpPr>
        <a:xfrm>
          <a:off x="0" y="0"/>
          <a:ext cx="0" cy="0"/>
          <a:chOff x="0" y="0"/>
          <a:chExt cx="0" cy="0"/>
        </a:xfrm>
      </p:grpSpPr>
      <p:sp>
        <p:nvSpPr>
          <p:cNvPr id="58" name="Google Shape;58;p38"/>
          <p:cNvSpPr txBox="1">
            <a:spLocks noGrp="1"/>
          </p:cNvSpPr>
          <p:nvPr>
            <p:ph type="title"/>
          </p:nvPr>
        </p:nvSpPr>
        <p:spPr>
          <a:xfrm>
            <a:off x="2532888" y="338328"/>
            <a:ext cx="408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59" name="Google Shape;59;p38"/>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marR="0" lvl="0" indent="-304800" algn="l" rtl="0">
              <a:lnSpc>
                <a:spcPct val="100000"/>
              </a:lnSpc>
              <a:spcBef>
                <a:spcPts val="0"/>
              </a:spcBef>
              <a:spcAft>
                <a:spcPts val="0"/>
              </a:spcAft>
              <a:buClr>
                <a:srgbClr val="434343"/>
              </a:buClr>
              <a:buSzPts val="1200"/>
              <a:buFont typeface="Barlow Semi Condensed Medium"/>
              <a:buAutoNum type="arabicPeriod"/>
              <a:defRPr sz="1200" b="0" i="0" u="none" strike="noStrike" cap="none">
                <a:solidFill>
                  <a:schemeClr val="dk2"/>
                </a:solidFill>
                <a:latin typeface="Barlow Semi Condensed"/>
                <a:ea typeface="Barlow Semi Condensed"/>
                <a:cs typeface="Barlow Semi Condensed"/>
                <a:sym typeface="Barlow Semi Condensed"/>
              </a:defRPr>
            </a:lvl1pPr>
            <a:lvl2pPr marL="914400" marR="0" lvl="1"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2pPr>
            <a:lvl3pPr marL="1371600" marR="0" lvl="2"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3pPr>
            <a:lvl4pPr marL="1828800" marR="0" lvl="3"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4pPr>
            <a:lvl5pPr marL="2286000" marR="0" lvl="4"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5pPr>
            <a:lvl6pPr marL="2743200" marR="0" lvl="5"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6pPr>
            <a:lvl7pPr marL="3200400" marR="0" lvl="6" indent="-304800" algn="l" rtl="0">
              <a:lnSpc>
                <a:spcPct val="100000"/>
              </a:lnSpc>
              <a:spcBef>
                <a:spcPts val="0"/>
              </a:spcBef>
              <a:spcAft>
                <a:spcPts val="0"/>
              </a:spcAft>
              <a:buClr>
                <a:srgbClr val="434343"/>
              </a:buClr>
              <a:buSzPts val="1200"/>
              <a:buFont typeface="Roboto Condensed Light"/>
              <a:buAutoNum type="arabicPeriod"/>
              <a:defRPr sz="1400" b="0" i="0" u="none" strike="noStrike" cap="none">
                <a:solidFill>
                  <a:schemeClr val="dk2"/>
                </a:solidFill>
                <a:latin typeface="Barlow Semi Condensed"/>
                <a:ea typeface="Barlow Semi Condensed"/>
                <a:cs typeface="Barlow Semi Condensed"/>
                <a:sym typeface="Barlow Semi Condensed"/>
              </a:defRPr>
            </a:lvl7pPr>
            <a:lvl8pPr marL="3657600" marR="0" lvl="7" indent="-304800" algn="l" rtl="0">
              <a:lnSpc>
                <a:spcPct val="100000"/>
              </a:lnSpc>
              <a:spcBef>
                <a:spcPts val="0"/>
              </a:spcBef>
              <a:spcAft>
                <a:spcPts val="0"/>
              </a:spcAft>
              <a:buClr>
                <a:srgbClr val="434343"/>
              </a:buClr>
              <a:buSzPts val="1200"/>
              <a:buFont typeface="Roboto Condensed Light"/>
              <a:buAutoNum type="alphaLcPeriod"/>
              <a:defRPr sz="1400" b="0" i="0" u="none" strike="noStrike" cap="none">
                <a:solidFill>
                  <a:schemeClr val="dk2"/>
                </a:solidFill>
                <a:latin typeface="Barlow Semi Condensed"/>
                <a:ea typeface="Barlow Semi Condensed"/>
                <a:cs typeface="Barlow Semi Condensed"/>
                <a:sym typeface="Barlow Semi Condensed"/>
              </a:defRPr>
            </a:lvl8pPr>
            <a:lvl9pPr marL="4114800" marR="0" lvl="8" indent="-304800" algn="l" rtl="0">
              <a:lnSpc>
                <a:spcPct val="100000"/>
              </a:lnSpc>
              <a:spcBef>
                <a:spcPts val="0"/>
              </a:spcBef>
              <a:spcAft>
                <a:spcPts val="0"/>
              </a:spcAft>
              <a:buClr>
                <a:srgbClr val="434343"/>
              </a:buClr>
              <a:buSzPts val="1200"/>
              <a:buFont typeface="Roboto Condensed Light"/>
              <a:buAutoNum type="romanLcPeriod"/>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60" name="Google Shape;60;p38"/>
          <p:cNvCxnSpPr/>
          <p:nvPr/>
        </p:nvCxnSpPr>
        <p:spPr>
          <a:xfrm rot="10800000">
            <a:off x="303000" y="3359375"/>
            <a:ext cx="151800" cy="957300"/>
          </a:xfrm>
          <a:prstGeom prst="straightConnector1">
            <a:avLst/>
          </a:prstGeom>
          <a:noFill/>
          <a:ln w="9525" cap="flat" cmpd="sng">
            <a:solidFill>
              <a:schemeClr val="dk1"/>
            </a:solidFill>
            <a:prstDash val="solid"/>
            <a:round/>
            <a:headEnd type="none" w="sm" len="sm"/>
            <a:tailEnd type="none" w="sm" len="sm"/>
          </a:ln>
        </p:spPr>
      </p:cxnSp>
      <p:cxnSp>
        <p:nvCxnSpPr>
          <p:cNvPr id="61" name="Google Shape;61;p38"/>
          <p:cNvCxnSpPr/>
          <p:nvPr/>
        </p:nvCxnSpPr>
        <p:spPr>
          <a:xfrm rot="10800000" flipH="1">
            <a:off x="0" y="4332550"/>
            <a:ext cx="446700" cy="663900"/>
          </a:xfrm>
          <a:prstGeom prst="straightConnector1">
            <a:avLst/>
          </a:prstGeom>
          <a:noFill/>
          <a:ln w="9525" cap="flat" cmpd="sng">
            <a:solidFill>
              <a:schemeClr val="dk1"/>
            </a:solidFill>
            <a:prstDash val="solid"/>
            <a:round/>
            <a:headEnd type="none" w="sm" len="sm"/>
            <a:tailEnd type="none" w="sm" len="sm"/>
          </a:ln>
        </p:spPr>
      </p:cxnSp>
      <p:grpSp>
        <p:nvGrpSpPr>
          <p:cNvPr id="62" name="Google Shape;62;p38"/>
          <p:cNvGrpSpPr/>
          <p:nvPr/>
        </p:nvGrpSpPr>
        <p:grpSpPr>
          <a:xfrm flipH="1">
            <a:off x="300738" y="4167800"/>
            <a:ext cx="292025" cy="292575"/>
            <a:chOff x="7353050" y="316275"/>
            <a:chExt cx="292025" cy="292575"/>
          </a:xfrm>
        </p:grpSpPr>
        <p:sp>
          <p:nvSpPr>
            <p:cNvPr id="63" name="Google Shape;63;p3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3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3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3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 name="Google Shape;67;p38"/>
          <p:cNvGrpSpPr/>
          <p:nvPr/>
        </p:nvGrpSpPr>
        <p:grpSpPr>
          <a:xfrm>
            <a:off x="148789" y="3224300"/>
            <a:ext cx="293111" cy="293388"/>
            <a:chOff x="3164039" y="430875"/>
            <a:chExt cx="293111" cy="293388"/>
          </a:xfrm>
        </p:grpSpPr>
        <p:sp>
          <p:nvSpPr>
            <p:cNvPr id="68" name="Google Shape;68;p3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3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3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3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3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3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74" name="Google Shape;74;p38"/>
          <p:cNvCxnSpPr/>
          <p:nvPr/>
        </p:nvCxnSpPr>
        <p:spPr>
          <a:xfrm rot="10800000">
            <a:off x="7196975" y="295100"/>
            <a:ext cx="1157100" cy="542700"/>
          </a:xfrm>
          <a:prstGeom prst="straightConnector1">
            <a:avLst/>
          </a:prstGeom>
          <a:noFill/>
          <a:ln w="9525" cap="flat" cmpd="sng">
            <a:solidFill>
              <a:schemeClr val="dk1"/>
            </a:solidFill>
            <a:prstDash val="solid"/>
            <a:round/>
            <a:headEnd type="none" w="sm" len="sm"/>
            <a:tailEnd type="none" w="sm" len="sm"/>
          </a:ln>
        </p:spPr>
      </p:cxnSp>
      <p:cxnSp>
        <p:nvCxnSpPr>
          <p:cNvPr id="75" name="Google Shape;75;p38"/>
          <p:cNvCxnSpPr/>
          <p:nvPr/>
        </p:nvCxnSpPr>
        <p:spPr>
          <a:xfrm flipH="1">
            <a:off x="8354075" y="-6625"/>
            <a:ext cx="791400" cy="836400"/>
          </a:xfrm>
          <a:prstGeom prst="straightConnector1">
            <a:avLst/>
          </a:prstGeom>
          <a:noFill/>
          <a:ln w="9525" cap="flat" cmpd="sng">
            <a:solidFill>
              <a:schemeClr val="dk1"/>
            </a:solidFill>
            <a:prstDash val="solid"/>
            <a:round/>
            <a:headEnd type="none" w="sm" len="sm"/>
            <a:tailEnd type="none" w="sm" len="sm"/>
          </a:ln>
        </p:spPr>
      </p:cxnSp>
      <p:grpSp>
        <p:nvGrpSpPr>
          <p:cNvPr id="76" name="Google Shape;76;p38"/>
          <p:cNvGrpSpPr/>
          <p:nvPr/>
        </p:nvGrpSpPr>
        <p:grpSpPr>
          <a:xfrm>
            <a:off x="8064275" y="526925"/>
            <a:ext cx="581800" cy="582350"/>
            <a:chOff x="8064275" y="887850"/>
            <a:chExt cx="581800" cy="582350"/>
          </a:xfrm>
        </p:grpSpPr>
        <p:sp>
          <p:nvSpPr>
            <p:cNvPr id="77" name="Google Shape;77;p3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3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3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3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3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3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 name="Google Shape;83;p38"/>
          <p:cNvGrpSpPr/>
          <p:nvPr/>
        </p:nvGrpSpPr>
        <p:grpSpPr>
          <a:xfrm>
            <a:off x="7033875" y="170875"/>
            <a:ext cx="292025" cy="292575"/>
            <a:chOff x="7353050" y="316275"/>
            <a:chExt cx="292025" cy="292575"/>
          </a:xfrm>
        </p:grpSpPr>
        <p:sp>
          <p:nvSpPr>
            <p:cNvPr id="84" name="Google Shape;84;p3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3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3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3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8" name="Google Shape;88;p38"/>
          <p:cNvGrpSpPr/>
          <p:nvPr/>
        </p:nvGrpSpPr>
        <p:grpSpPr>
          <a:xfrm>
            <a:off x="8757950" y="229650"/>
            <a:ext cx="175000" cy="175000"/>
            <a:chOff x="8792300" y="321275"/>
            <a:chExt cx="175000" cy="175000"/>
          </a:xfrm>
        </p:grpSpPr>
        <p:sp>
          <p:nvSpPr>
            <p:cNvPr id="89" name="Google Shape;89;p3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3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3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 name="Google Shape;93;p38"/>
          <p:cNvGrpSpPr/>
          <p:nvPr/>
        </p:nvGrpSpPr>
        <p:grpSpPr>
          <a:xfrm>
            <a:off x="8490050" y="170875"/>
            <a:ext cx="175013" cy="27000"/>
            <a:chOff x="5662375" y="212375"/>
            <a:chExt cx="175013" cy="27000"/>
          </a:xfrm>
        </p:grpSpPr>
        <p:sp>
          <p:nvSpPr>
            <p:cNvPr id="94" name="Google Shape;94;p3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3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3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 name="Google Shape;97;p38"/>
          <p:cNvGrpSpPr/>
          <p:nvPr/>
        </p:nvGrpSpPr>
        <p:grpSpPr>
          <a:xfrm>
            <a:off x="7916350" y="1124600"/>
            <a:ext cx="175013" cy="27000"/>
            <a:chOff x="5662375" y="212375"/>
            <a:chExt cx="175013" cy="27000"/>
          </a:xfrm>
        </p:grpSpPr>
        <p:sp>
          <p:nvSpPr>
            <p:cNvPr id="98" name="Google Shape;98;p3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1"/>
        <p:cNvGrpSpPr/>
        <p:nvPr/>
      </p:nvGrpSpPr>
      <p:grpSpPr>
        <a:xfrm>
          <a:off x="0" y="0"/>
          <a:ext cx="0" cy="0"/>
          <a:chOff x="0" y="0"/>
          <a:chExt cx="0" cy="0"/>
        </a:xfrm>
      </p:grpSpPr>
      <p:sp>
        <p:nvSpPr>
          <p:cNvPr id="102" name="Google Shape;102;p39"/>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endParaRPr/>
          </a:p>
        </p:txBody>
      </p:sp>
      <p:grpSp>
        <p:nvGrpSpPr>
          <p:cNvPr id="103" name="Google Shape;103;p39"/>
          <p:cNvGrpSpPr/>
          <p:nvPr/>
        </p:nvGrpSpPr>
        <p:grpSpPr>
          <a:xfrm>
            <a:off x="4484494" y="4433000"/>
            <a:ext cx="175013" cy="27000"/>
            <a:chOff x="5662375" y="212375"/>
            <a:chExt cx="175013" cy="27000"/>
          </a:xfrm>
        </p:grpSpPr>
        <p:sp>
          <p:nvSpPr>
            <p:cNvPr id="104" name="Google Shape;104;p3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 name="Google Shape;107;p39"/>
          <p:cNvSpPr txBox="1">
            <a:spLocks noGrp="1"/>
          </p:cNvSpPr>
          <p:nvPr>
            <p:ph type="title"/>
          </p:nvPr>
        </p:nvSpPr>
        <p:spPr>
          <a:xfrm>
            <a:off x="2167128" y="2478024"/>
            <a:ext cx="48096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108" name="Google Shape;108;p39"/>
          <p:cNvGrpSpPr/>
          <p:nvPr/>
        </p:nvGrpSpPr>
        <p:grpSpPr>
          <a:xfrm>
            <a:off x="432850" y="0"/>
            <a:ext cx="8278300" cy="5165700"/>
            <a:chOff x="432850" y="0"/>
            <a:chExt cx="8278300" cy="5165700"/>
          </a:xfrm>
        </p:grpSpPr>
        <p:cxnSp>
          <p:nvCxnSpPr>
            <p:cNvPr id="109" name="Google Shape;109;p39"/>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110" name="Google Shape;110;p39"/>
            <p:cNvGrpSpPr/>
            <p:nvPr/>
          </p:nvGrpSpPr>
          <p:grpSpPr>
            <a:xfrm>
              <a:off x="8129350" y="4292175"/>
              <a:ext cx="581800" cy="582350"/>
              <a:chOff x="8064275" y="887850"/>
              <a:chExt cx="581800" cy="582350"/>
            </a:xfrm>
          </p:grpSpPr>
          <p:sp>
            <p:nvSpPr>
              <p:cNvPr id="111" name="Google Shape;111;p3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3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3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3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3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7" name="Google Shape;117;p39"/>
            <p:cNvGrpSpPr/>
            <p:nvPr/>
          </p:nvGrpSpPr>
          <p:grpSpPr>
            <a:xfrm>
              <a:off x="8274238" y="3720600"/>
              <a:ext cx="292025" cy="292575"/>
              <a:chOff x="7353050" y="316275"/>
              <a:chExt cx="292025" cy="292575"/>
            </a:xfrm>
          </p:grpSpPr>
          <p:sp>
            <p:nvSpPr>
              <p:cNvPr id="118" name="Google Shape;118;p3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3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2" name="Google Shape;122;p39"/>
            <p:cNvGrpSpPr/>
            <p:nvPr/>
          </p:nvGrpSpPr>
          <p:grpSpPr>
            <a:xfrm>
              <a:off x="8332763" y="3212475"/>
              <a:ext cx="175000" cy="175000"/>
              <a:chOff x="8792300" y="321275"/>
              <a:chExt cx="175000" cy="175000"/>
            </a:xfrm>
          </p:grpSpPr>
          <p:sp>
            <p:nvSpPr>
              <p:cNvPr id="123" name="Google Shape;123;p3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3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27" name="Google Shape;127;p39"/>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128" name="Google Shape;128;p39"/>
            <p:cNvGrpSpPr/>
            <p:nvPr/>
          </p:nvGrpSpPr>
          <p:grpSpPr>
            <a:xfrm rot="10800000">
              <a:off x="432850" y="291788"/>
              <a:ext cx="581800" cy="582350"/>
              <a:chOff x="8064275" y="887850"/>
              <a:chExt cx="581800" cy="582350"/>
            </a:xfrm>
          </p:grpSpPr>
          <p:sp>
            <p:nvSpPr>
              <p:cNvPr id="129" name="Google Shape;129;p3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3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3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3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3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3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 name="Google Shape;135;p39"/>
            <p:cNvGrpSpPr/>
            <p:nvPr/>
          </p:nvGrpSpPr>
          <p:grpSpPr>
            <a:xfrm rot="10800000">
              <a:off x="577738" y="1153138"/>
              <a:ext cx="292025" cy="292575"/>
              <a:chOff x="7353050" y="316275"/>
              <a:chExt cx="292025" cy="292575"/>
            </a:xfrm>
          </p:grpSpPr>
          <p:sp>
            <p:nvSpPr>
              <p:cNvPr id="136" name="Google Shape;136;p3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3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 name="Google Shape;140;p39"/>
            <p:cNvGrpSpPr/>
            <p:nvPr/>
          </p:nvGrpSpPr>
          <p:grpSpPr>
            <a:xfrm rot="10800000">
              <a:off x="636238" y="1778838"/>
              <a:ext cx="175000" cy="175000"/>
              <a:chOff x="8792300" y="321275"/>
              <a:chExt cx="175000" cy="175000"/>
            </a:xfrm>
          </p:grpSpPr>
          <p:sp>
            <p:nvSpPr>
              <p:cNvPr id="141" name="Google Shape;141;p3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3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3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3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5" name="Google Shape;145;p39"/>
            <p:cNvGrpSpPr/>
            <p:nvPr/>
          </p:nvGrpSpPr>
          <p:grpSpPr>
            <a:xfrm>
              <a:off x="432850" y="2003163"/>
              <a:ext cx="175013" cy="27000"/>
              <a:chOff x="5662375" y="212375"/>
              <a:chExt cx="175013" cy="27000"/>
            </a:xfrm>
          </p:grpSpPr>
          <p:sp>
            <p:nvSpPr>
              <p:cNvPr id="146" name="Google Shape;146;p3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3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 name="Google Shape;149;p39"/>
            <p:cNvGrpSpPr/>
            <p:nvPr/>
          </p:nvGrpSpPr>
          <p:grpSpPr>
            <a:xfrm>
              <a:off x="788100" y="208488"/>
              <a:ext cx="175013" cy="27000"/>
              <a:chOff x="5662375" y="212375"/>
              <a:chExt cx="175013" cy="27000"/>
            </a:xfrm>
          </p:grpSpPr>
          <p:sp>
            <p:nvSpPr>
              <p:cNvPr id="150" name="Google Shape;150;p3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3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3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 name="Google Shape;153;p39"/>
            <p:cNvGrpSpPr/>
            <p:nvPr/>
          </p:nvGrpSpPr>
          <p:grpSpPr>
            <a:xfrm>
              <a:off x="8129350" y="4988725"/>
              <a:ext cx="175013" cy="27000"/>
              <a:chOff x="5662375" y="212375"/>
              <a:chExt cx="175013" cy="27000"/>
            </a:xfrm>
          </p:grpSpPr>
          <p:sp>
            <p:nvSpPr>
              <p:cNvPr id="154" name="Google Shape;154;p3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3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3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7" name="Google Shape;157;p39"/>
            <p:cNvGrpSpPr/>
            <p:nvPr/>
          </p:nvGrpSpPr>
          <p:grpSpPr>
            <a:xfrm>
              <a:off x="8497550" y="3429425"/>
              <a:ext cx="175013" cy="27000"/>
              <a:chOff x="5662375" y="212375"/>
              <a:chExt cx="175013" cy="27000"/>
            </a:xfrm>
          </p:grpSpPr>
          <p:sp>
            <p:nvSpPr>
              <p:cNvPr id="158" name="Google Shape;158;p3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3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3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61" name="Google Shape;161;p39"/>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162" name="Google Shape;162;p39"/>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163" name="Google Shape;163;p39"/>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39"/>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39"/>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39"/>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7"/>
        <p:cNvGrpSpPr/>
        <p:nvPr/>
      </p:nvGrpSpPr>
      <p:grpSpPr>
        <a:xfrm>
          <a:off x="0" y="0"/>
          <a:ext cx="0" cy="0"/>
          <a:chOff x="0" y="0"/>
          <a:chExt cx="0" cy="0"/>
        </a:xfrm>
      </p:grpSpPr>
      <p:grpSp>
        <p:nvGrpSpPr>
          <p:cNvPr id="168" name="Google Shape;168;p40"/>
          <p:cNvGrpSpPr/>
          <p:nvPr/>
        </p:nvGrpSpPr>
        <p:grpSpPr>
          <a:xfrm>
            <a:off x="2132649" y="713253"/>
            <a:ext cx="4878702" cy="3717004"/>
            <a:chOff x="399425" y="238125"/>
            <a:chExt cx="6810025" cy="5187000"/>
          </a:xfrm>
        </p:grpSpPr>
        <p:sp>
          <p:nvSpPr>
            <p:cNvPr id="169" name="Google Shape;169;p40"/>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40"/>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1" name="Google Shape;171;p40"/>
          <p:cNvSpPr txBox="1">
            <a:spLocks noGrp="1"/>
          </p:cNvSpPr>
          <p:nvPr>
            <p:ph type="title"/>
          </p:nvPr>
        </p:nvSpPr>
        <p:spPr>
          <a:xfrm>
            <a:off x="2971800" y="2231136"/>
            <a:ext cx="3200400" cy="804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2" name="Google Shape;172;p40"/>
          <p:cNvSpPr txBox="1">
            <a:spLocks noGrp="1"/>
          </p:cNvSpPr>
          <p:nvPr>
            <p:ph type="title" idx="2"/>
          </p:nvPr>
        </p:nvSpPr>
        <p:spPr>
          <a:xfrm>
            <a:off x="2971800" y="1161288"/>
            <a:ext cx="2967600" cy="1069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96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endParaRPr/>
          </a:p>
        </p:txBody>
      </p:sp>
      <p:sp>
        <p:nvSpPr>
          <p:cNvPr id="173" name="Google Shape;173;p40"/>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grpSp>
        <p:nvGrpSpPr>
          <p:cNvPr id="174" name="Google Shape;174;p40"/>
          <p:cNvGrpSpPr/>
          <p:nvPr/>
        </p:nvGrpSpPr>
        <p:grpSpPr>
          <a:xfrm>
            <a:off x="432850" y="0"/>
            <a:ext cx="8278300" cy="5165700"/>
            <a:chOff x="432850" y="0"/>
            <a:chExt cx="8278300" cy="5165700"/>
          </a:xfrm>
        </p:grpSpPr>
        <p:cxnSp>
          <p:nvCxnSpPr>
            <p:cNvPr id="175" name="Google Shape;175;p40"/>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176" name="Google Shape;176;p40"/>
            <p:cNvGrpSpPr/>
            <p:nvPr/>
          </p:nvGrpSpPr>
          <p:grpSpPr>
            <a:xfrm>
              <a:off x="8129350" y="4292175"/>
              <a:ext cx="581800" cy="582350"/>
              <a:chOff x="8064275" y="887850"/>
              <a:chExt cx="581800" cy="582350"/>
            </a:xfrm>
          </p:grpSpPr>
          <p:sp>
            <p:nvSpPr>
              <p:cNvPr id="177" name="Google Shape;177;p4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4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4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4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4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4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3" name="Google Shape;183;p40"/>
            <p:cNvGrpSpPr/>
            <p:nvPr/>
          </p:nvGrpSpPr>
          <p:grpSpPr>
            <a:xfrm>
              <a:off x="8274238" y="3720600"/>
              <a:ext cx="292025" cy="292575"/>
              <a:chOff x="7353050" y="316275"/>
              <a:chExt cx="292025" cy="292575"/>
            </a:xfrm>
          </p:grpSpPr>
          <p:sp>
            <p:nvSpPr>
              <p:cNvPr id="184" name="Google Shape;184;p4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4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4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4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 name="Google Shape;188;p40"/>
            <p:cNvGrpSpPr/>
            <p:nvPr/>
          </p:nvGrpSpPr>
          <p:grpSpPr>
            <a:xfrm>
              <a:off x="8332763" y="3212475"/>
              <a:ext cx="175000" cy="175000"/>
              <a:chOff x="8792300" y="321275"/>
              <a:chExt cx="175000" cy="175000"/>
            </a:xfrm>
          </p:grpSpPr>
          <p:sp>
            <p:nvSpPr>
              <p:cNvPr id="189" name="Google Shape;189;p4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4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4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4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193" name="Google Shape;193;p40"/>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194" name="Google Shape;194;p40"/>
            <p:cNvGrpSpPr/>
            <p:nvPr/>
          </p:nvGrpSpPr>
          <p:grpSpPr>
            <a:xfrm rot="10800000">
              <a:off x="432850" y="291788"/>
              <a:ext cx="581800" cy="582350"/>
              <a:chOff x="8064275" y="887850"/>
              <a:chExt cx="581800" cy="582350"/>
            </a:xfrm>
          </p:grpSpPr>
          <p:sp>
            <p:nvSpPr>
              <p:cNvPr id="195" name="Google Shape;195;p4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4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4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4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4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4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1" name="Google Shape;201;p40"/>
            <p:cNvGrpSpPr/>
            <p:nvPr/>
          </p:nvGrpSpPr>
          <p:grpSpPr>
            <a:xfrm rot="10800000">
              <a:off x="577738" y="1153138"/>
              <a:ext cx="292025" cy="292575"/>
              <a:chOff x="7353050" y="316275"/>
              <a:chExt cx="292025" cy="292575"/>
            </a:xfrm>
          </p:grpSpPr>
          <p:sp>
            <p:nvSpPr>
              <p:cNvPr id="202" name="Google Shape;202;p4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4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4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4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6" name="Google Shape;206;p40"/>
            <p:cNvGrpSpPr/>
            <p:nvPr/>
          </p:nvGrpSpPr>
          <p:grpSpPr>
            <a:xfrm rot="10800000">
              <a:off x="636238" y="1778838"/>
              <a:ext cx="175000" cy="175000"/>
              <a:chOff x="8792300" y="321275"/>
              <a:chExt cx="175000" cy="175000"/>
            </a:xfrm>
          </p:grpSpPr>
          <p:sp>
            <p:nvSpPr>
              <p:cNvPr id="207" name="Google Shape;207;p4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4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4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4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1" name="Google Shape;211;p40"/>
            <p:cNvGrpSpPr/>
            <p:nvPr/>
          </p:nvGrpSpPr>
          <p:grpSpPr>
            <a:xfrm>
              <a:off x="432850" y="2003163"/>
              <a:ext cx="175013" cy="27000"/>
              <a:chOff x="5662375" y="212375"/>
              <a:chExt cx="175013" cy="27000"/>
            </a:xfrm>
          </p:grpSpPr>
          <p:sp>
            <p:nvSpPr>
              <p:cNvPr id="212" name="Google Shape;212;p4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4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4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5" name="Google Shape;215;p40"/>
            <p:cNvGrpSpPr/>
            <p:nvPr/>
          </p:nvGrpSpPr>
          <p:grpSpPr>
            <a:xfrm>
              <a:off x="788100" y="208488"/>
              <a:ext cx="175013" cy="27000"/>
              <a:chOff x="5662375" y="212375"/>
              <a:chExt cx="175013" cy="27000"/>
            </a:xfrm>
          </p:grpSpPr>
          <p:sp>
            <p:nvSpPr>
              <p:cNvPr id="216" name="Google Shape;216;p4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4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4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 name="Google Shape;219;p40"/>
            <p:cNvGrpSpPr/>
            <p:nvPr/>
          </p:nvGrpSpPr>
          <p:grpSpPr>
            <a:xfrm>
              <a:off x="8129350" y="4988725"/>
              <a:ext cx="175013" cy="27000"/>
              <a:chOff x="5662375" y="212375"/>
              <a:chExt cx="175013" cy="27000"/>
            </a:xfrm>
          </p:grpSpPr>
          <p:sp>
            <p:nvSpPr>
              <p:cNvPr id="220" name="Google Shape;220;p4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4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4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3" name="Google Shape;223;p40"/>
            <p:cNvGrpSpPr/>
            <p:nvPr/>
          </p:nvGrpSpPr>
          <p:grpSpPr>
            <a:xfrm>
              <a:off x="8497550" y="3429425"/>
              <a:ext cx="175013" cy="27000"/>
              <a:chOff x="5662375" y="212375"/>
              <a:chExt cx="175013" cy="27000"/>
            </a:xfrm>
          </p:grpSpPr>
          <p:sp>
            <p:nvSpPr>
              <p:cNvPr id="224" name="Google Shape;224;p4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4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4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27" name="Google Shape;227;p40"/>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228" name="Google Shape;228;p40"/>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229" name="Google Shape;229;p40"/>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40"/>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40"/>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40"/>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233"/>
        <p:cNvGrpSpPr/>
        <p:nvPr/>
      </p:nvGrpSpPr>
      <p:grpSpPr>
        <a:xfrm>
          <a:off x="0" y="0"/>
          <a:ext cx="0" cy="0"/>
          <a:chOff x="0" y="0"/>
          <a:chExt cx="0" cy="0"/>
        </a:xfrm>
      </p:grpSpPr>
      <p:sp>
        <p:nvSpPr>
          <p:cNvPr id="234" name="Google Shape;234;p41"/>
          <p:cNvSpPr txBox="1">
            <a:spLocks noGrp="1"/>
          </p:cNvSpPr>
          <p:nvPr>
            <p:ph type="title"/>
          </p:nvPr>
        </p:nvSpPr>
        <p:spPr>
          <a:xfrm>
            <a:off x="1719072" y="338328"/>
            <a:ext cx="5577900" cy="594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35" name="Google Shape;235;p41"/>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36" name="Google Shape;236;p41"/>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37" name="Google Shape;237;p41"/>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ctr" rtl="0">
              <a:lnSpc>
                <a:spcPct val="100000"/>
              </a:lnSpc>
              <a:spcBef>
                <a:spcPts val="0"/>
              </a:spcBef>
              <a:spcAft>
                <a:spcPts val="0"/>
              </a:spcAft>
              <a:buClr>
                <a:srgbClr val="000000"/>
              </a:buClr>
              <a:buSzPts val="1800"/>
              <a:buFont typeface="Arial"/>
              <a:buNone/>
              <a:defRPr sz="18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38" name="Google Shape;238;p41"/>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239" name="Google Shape;239;p41"/>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240" name="Google Shape;240;p41"/>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Barlow Semi Condensed"/>
                <a:ea typeface="Barlow Semi Condensed"/>
                <a:cs typeface="Barlow Semi Condensed"/>
                <a:sym typeface="Barlow Semi Condensed"/>
              </a:defRPr>
            </a:lvl9pPr>
          </a:lstStyle>
          <a:p>
            <a:endParaRPr/>
          </a:p>
        </p:txBody>
      </p:sp>
      <p:grpSp>
        <p:nvGrpSpPr>
          <p:cNvPr id="241" name="Google Shape;241;p41"/>
          <p:cNvGrpSpPr/>
          <p:nvPr/>
        </p:nvGrpSpPr>
        <p:grpSpPr>
          <a:xfrm>
            <a:off x="261711" y="-1158"/>
            <a:ext cx="8550327" cy="3981600"/>
            <a:chOff x="261711" y="-1158"/>
            <a:chExt cx="8550327" cy="3981600"/>
          </a:xfrm>
        </p:grpSpPr>
        <p:cxnSp>
          <p:nvCxnSpPr>
            <p:cNvPr id="242" name="Google Shape;242;p41"/>
            <p:cNvCxnSpPr/>
            <p:nvPr/>
          </p:nvCxnSpPr>
          <p:spPr>
            <a:xfrm>
              <a:off x="515925" y="-1158"/>
              <a:ext cx="0" cy="3981600"/>
            </a:xfrm>
            <a:prstGeom prst="straightConnector1">
              <a:avLst/>
            </a:prstGeom>
            <a:noFill/>
            <a:ln w="9525" cap="flat" cmpd="sng">
              <a:solidFill>
                <a:schemeClr val="dk1"/>
              </a:solidFill>
              <a:prstDash val="solid"/>
              <a:round/>
              <a:headEnd type="none" w="sm" len="sm"/>
              <a:tailEnd type="none" w="sm" len="sm"/>
            </a:ln>
          </p:spPr>
        </p:cxnSp>
        <p:cxnSp>
          <p:nvCxnSpPr>
            <p:cNvPr id="243" name="Google Shape;243;p41"/>
            <p:cNvCxnSpPr/>
            <p:nvPr/>
          </p:nvCxnSpPr>
          <p:spPr>
            <a:xfrm>
              <a:off x="8666025" y="-1158"/>
              <a:ext cx="0" cy="1902000"/>
            </a:xfrm>
            <a:prstGeom prst="straightConnector1">
              <a:avLst/>
            </a:prstGeom>
            <a:noFill/>
            <a:ln w="9525" cap="flat" cmpd="sng">
              <a:solidFill>
                <a:schemeClr val="dk1"/>
              </a:solidFill>
              <a:prstDash val="solid"/>
              <a:round/>
              <a:headEnd type="none" w="sm" len="sm"/>
              <a:tailEnd type="none" w="sm" len="sm"/>
            </a:ln>
          </p:spPr>
        </p:cxnSp>
        <p:grpSp>
          <p:nvGrpSpPr>
            <p:cNvPr id="244" name="Google Shape;244;p41"/>
            <p:cNvGrpSpPr/>
            <p:nvPr/>
          </p:nvGrpSpPr>
          <p:grpSpPr>
            <a:xfrm rot="10800000">
              <a:off x="343275" y="3300779"/>
              <a:ext cx="344736" cy="345385"/>
              <a:chOff x="7353050" y="316275"/>
              <a:chExt cx="292025" cy="292575"/>
            </a:xfrm>
          </p:grpSpPr>
          <p:sp>
            <p:nvSpPr>
              <p:cNvPr id="245" name="Google Shape;245;p4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4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4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4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9" name="Google Shape;249;p41"/>
            <p:cNvGrpSpPr/>
            <p:nvPr/>
          </p:nvGrpSpPr>
          <p:grpSpPr>
            <a:xfrm rot="10800000">
              <a:off x="8520013" y="714742"/>
              <a:ext cx="292025" cy="292575"/>
              <a:chOff x="7353050" y="316275"/>
              <a:chExt cx="292025" cy="292575"/>
            </a:xfrm>
          </p:grpSpPr>
          <p:sp>
            <p:nvSpPr>
              <p:cNvPr id="250" name="Google Shape;250;p4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4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4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4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4" name="Google Shape;254;p41"/>
            <p:cNvGrpSpPr/>
            <p:nvPr/>
          </p:nvGrpSpPr>
          <p:grpSpPr>
            <a:xfrm rot="10800000">
              <a:off x="261711" y="465077"/>
              <a:ext cx="507562" cy="507984"/>
              <a:chOff x="8064275" y="887850"/>
              <a:chExt cx="581800" cy="582350"/>
            </a:xfrm>
          </p:grpSpPr>
          <p:sp>
            <p:nvSpPr>
              <p:cNvPr id="255" name="Google Shape;255;p4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4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4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4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4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4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261"/>
        <p:cNvGrpSpPr/>
        <p:nvPr/>
      </p:nvGrpSpPr>
      <p:grpSpPr>
        <a:xfrm>
          <a:off x="0" y="0"/>
          <a:ext cx="0" cy="0"/>
          <a:chOff x="0" y="0"/>
          <a:chExt cx="0" cy="0"/>
        </a:xfrm>
      </p:grpSpPr>
      <p:sp>
        <p:nvSpPr>
          <p:cNvPr id="262" name="Google Shape;262;p42"/>
          <p:cNvSpPr txBox="1">
            <a:spLocks noGrp="1"/>
          </p:cNvSpPr>
          <p:nvPr>
            <p:ph type="title"/>
          </p:nvPr>
        </p:nvSpPr>
        <p:spPr>
          <a:xfrm>
            <a:off x="1568775" y="442350"/>
            <a:ext cx="6006300" cy="595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sp>
        <p:nvSpPr>
          <p:cNvPr id="263" name="Google Shape;263;p42"/>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64" name="Google Shape;264;p42"/>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265" name="Google Shape;265;p42"/>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66" name="Google Shape;266;p42"/>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267" name="Google Shape;267;p42"/>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68" name="Google Shape;268;p42"/>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sp>
        <p:nvSpPr>
          <p:cNvPr id="269" name="Google Shape;269;p42"/>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270" name="Google Shape;270;p42"/>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Barlow Semi Condensed"/>
                <a:ea typeface="Barlow Semi Condensed"/>
                <a:cs typeface="Barlow Semi Condensed"/>
                <a:sym typeface="Barlow Semi Condensed"/>
              </a:defRPr>
            </a:lvl9pPr>
          </a:lstStyle>
          <a:p>
            <a:endParaRPr/>
          </a:p>
        </p:txBody>
      </p:sp>
      <p:cxnSp>
        <p:nvCxnSpPr>
          <p:cNvPr id="271" name="Google Shape;271;p42"/>
          <p:cNvCxnSpPr/>
          <p:nvPr/>
        </p:nvCxnSpPr>
        <p:spPr>
          <a:xfrm rot="10800000">
            <a:off x="8109000" y="501275"/>
            <a:ext cx="737700" cy="737700"/>
          </a:xfrm>
          <a:prstGeom prst="straightConnector1">
            <a:avLst/>
          </a:prstGeom>
          <a:noFill/>
          <a:ln w="9525" cap="flat" cmpd="sng">
            <a:solidFill>
              <a:schemeClr val="dk1"/>
            </a:solidFill>
            <a:prstDash val="solid"/>
            <a:round/>
            <a:headEnd type="none" w="sm" len="sm"/>
            <a:tailEnd type="none" w="sm" len="sm"/>
          </a:ln>
        </p:spPr>
      </p:cxnSp>
      <p:cxnSp>
        <p:nvCxnSpPr>
          <p:cNvPr id="272" name="Google Shape;272;p42"/>
          <p:cNvCxnSpPr/>
          <p:nvPr/>
        </p:nvCxnSpPr>
        <p:spPr>
          <a:xfrm>
            <a:off x="582475" y="282188"/>
            <a:ext cx="1212900" cy="422700"/>
          </a:xfrm>
          <a:prstGeom prst="straightConnector1">
            <a:avLst/>
          </a:prstGeom>
          <a:noFill/>
          <a:ln w="9525" cap="flat" cmpd="sng">
            <a:solidFill>
              <a:schemeClr val="dk1"/>
            </a:solidFill>
            <a:prstDash val="solid"/>
            <a:round/>
            <a:headEnd type="none" w="sm" len="sm"/>
            <a:tailEnd type="none" w="sm" len="sm"/>
          </a:ln>
        </p:spPr>
      </p:cxnSp>
      <p:cxnSp>
        <p:nvCxnSpPr>
          <p:cNvPr id="273" name="Google Shape;273;p42"/>
          <p:cNvCxnSpPr/>
          <p:nvPr/>
        </p:nvCxnSpPr>
        <p:spPr>
          <a:xfrm rot="10800000" flipH="1">
            <a:off x="0" y="274188"/>
            <a:ext cx="582600" cy="654300"/>
          </a:xfrm>
          <a:prstGeom prst="straightConnector1">
            <a:avLst/>
          </a:prstGeom>
          <a:noFill/>
          <a:ln w="9525" cap="flat" cmpd="sng">
            <a:solidFill>
              <a:schemeClr val="dk1"/>
            </a:solidFill>
            <a:prstDash val="solid"/>
            <a:round/>
            <a:headEnd type="none" w="sm" len="sm"/>
            <a:tailEnd type="none" w="sm" len="sm"/>
          </a:ln>
        </p:spPr>
      </p:cxnSp>
      <p:grpSp>
        <p:nvGrpSpPr>
          <p:cNvPr id="274" name="Google Shape;274;p42"/>
          <p:cNvGrpSpPr/>
          <p:nvPr/>
        </p:nvGrpSpPr>
        <p:grpSpPr>
          <a:xfrm flipH="1">
            <a:off x="423750" y="125363"/>
            <a:ext cx="292025" cy="292575"/>
            <a:chOff x="7353050" y="316275"/>
            <a:chExt cx="292025" cy="292575"/>
          </a:xfrm>
        </p:grpSpPr>
        <p:sp>
          <p:nvSpPr>
            <p:cNvPr id="275" name="Google Shape;275;p4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4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4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4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9" name="Google Shape;279;p42"/>
          <p:cNvGrpSpPr/>
          <p:nvPr/>
        </p:nvGrpSpPr>
        <p:grpSpPr>
          <a:xfrm>
            <a:off x="1638739" y="558163"/>
            <a:ext cx="293111" cy="293388"/>
            <a:chOff x="3164039" y="430875"/>
            <a:chExt cx="293111" cy="293388"/>
          </a:xfrm>
        </p:grpSpPr>
        <p:sp>
          <p:nvSpPr>
            <p:cNvPr id="280" name="Google Shape;280;p4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4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4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4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4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4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6" name="Google Shape;286;p42"/>
          <p:cNvGrpSpPr/>
          <p:nvPr/>
        </p:nvGrpSpPr>
        <p:grpSpPr>
          <a:xfrm>
            <a:off x="1591750" y="362600"/>
            <a:ext cx="175013" cy="27000"/>
            <a:chOff x="5662375" y="212375"/>
            <a:chExt cx="175013" cy="27000"/>
          </a:xfrm>
        </p:grpSpPr>
        <p:sp>
          <p:nvSpPr>
            <p:cNvPr id="287" name="Google Shape;287;p4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4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4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290" name="Google Shape;290;p42"/>
          <p:cNvCxnSpPr/>
          <p:nvPr/>
        </p:nvCxnSpPr>
        <p:spPr>
          <a:xfrm flipH="1">
            <a:off x="8151325" y="6875"/>
            <a:ext cx="1002600" cy="494400"/>
          </a:xfrm>
          <a:prstGeom prst="straightConnector1">
            <a:avLst/>
          </a:prstGeom>
          <a:noFill/>
          <a:ln w="9525" cap="flat" cmpd="sng">
            <a:solidFill>
              <a:schemeClr val="dk1"/>
            </a:solidFill>
            <a:prstDash val="solid"/>
            <a:round/>
            <a:headEnd type="none" w="sm" len="sm"/>
            <a:tailEnd type="none" w="sm" len="sm"/>
          </a:ln>
        </p:spPr>
      </p:cxnSp>
      <p:grpSp>
        <p:nvGrpSpPr>
          <p:cNvPr id="291" name="Google Shape;291;p42"/>
          <p:cNvGrpSpPr/>
          <p:nvPr/>
        </p:nvGrpSpPr>
        <p:grpSpPr>
          <a:xfrm>
            <a:off x="7823875" y="202375"/>
            <a:ext cx="581800" cy="582350"/>
            <a:chOff x="8064275" y="887850"/>
            <a:chExt cx="581800" cy="582350"/>
          </a:xfrm>
        </p:grpSpPr>
        <p:sp>
          <p:nvSpPr>
            <p:cNvPr id="292" name="Google Shape;292;p4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4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4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4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4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4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8" name="Google Shape;298;p42"/>
          <p:cNvGrpSpPr/>
          <p:nvPr/>
        </p:nvGrpSpPr>
        <p:grpSpPr>
          <a:xfrm flipH="1">
            <a:off x="8698650" y="1117488"/>
            <a:ext cx="292025" cy="292575"/>
            <a:chOff x="7353050" y="316275"/>
            <a:chExt cx="292025" cy="292575"/>
          </a:xfrm>
        </p:grpSpPr>
        <p:sp>
          <p:nvSpPr>
            <p:cNvPr id="299" name="Google Shape;299;p4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4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4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4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3" name="Google Shape;303;p42"/>
          <p:cNvGrpSpPr/>
          <p:nvPr/>
        </p:nvGrpSpPr>
        <p:grpSpPr>
          <a:xfrm>
            <a:off x="8678350" y="1581800"/>
            <a:ext cx="175013" cy="27000"/>
            <a:chOff x="5662375" y="212375"/>
            <a:chExt cx="175013" cy="27000"/>
          </a:xfrm>
        </p:grpSpPr>
        <p:sp>
          <p:nvSpPr>
            <p:cNvPr id="304" name="Google Shape;304;p4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4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4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307"/>
        <p:cNvGrpSpPr/>
        <p:nvPr/>
      </p:nvGrpSpPr>
      <p:grpSpPr>
        <a:xfrm>
          <a:off x="0" y="0"/>
          <a:ext cx="0" cy="0"/>
          <a:chOff x="0" y="0"/>
          <a:chExt cx="0" cy="0"/>
        </a:xfrm>
      </p:grpSpPr>
      <p:grpSp>
        <p:nvGrpSpPr>
          <p:cNvPr id="308" name="Google Shape;308;p43"/>
          <p:cNvGrpSpPr/>
          <p:nvPr/>
        </p:nvGrpSpPr>
        <p:grpSpPr>
          <a:xfrm>
            <a:off x="261711" y="-1158"/>
            <a:ext cx="8550327" cy="3981600"/>
            <a:chOff x="261711" y="-1158"/>
            <a:chExt cx="8550327" cy="3981600"/>
          </a:xfrm>
        </p:grpSpPr>
        <p:cxnSp>
          <p:nvCxnSpPr>
            <p:cNvPr id="309" name="Google Shape;309;p43"/>
            <p:cNvCxnSpPr/>
            <p:nvPr/>
          </p:nvCxnSpPr>
          <p:spPr>
            <a:xfrm>
              <a:off x="515925" y="-1158"/>
              <a:ext cx="0" cy="3981600"/>
            </a:xfrm>
            <a:prstGeom prst="straightConnector1">
              <a:avLst/>
            </a:prstGeom>
            <a:noFill/>
            <a:ln w="9525" cap="flat" cmpd="sng">
              <a:solidFill>
                <a:srgbClr val="595959"/>
              </a:solidFill>
              <a:prstDash val="solid"/>
              <a:round/>
              <a:headEnd type="none" w="sm" len="sm"/>
              <a:tailEnd type="none" w="sm" len="sm"/>
            </a:ln>
          </p:spPr>
        </p:cxnSp>
        <p:cxnSp>
          <p:nvCxnSpPr>
            <p:cNvPr id="310" name="Google Shape;310;p43"/>
            <p:cNvCxnSpPr/>
            <p:nvPr/>
          </p:nvCxnSpPr>
          <p:spPr>
            <a:xfrm>
              <a:off x="8666025" y="-1158"/>
              <a:ext cx="0" cy="1902000"/>
            </a:xfrm>
            <a:prstGeom prst="straightConnector1">
              <a:avLst/>
            </a:prstGeom>
            <a:noFill/>
            <a:ln w="9525" cap="flat" cmpd="sng">
              <a:solidFill>
                <a:srgbClr val="595959"/>
              </a:solidFill>
              <a:prstDash val="solid"/>
              <a:round/>
              <a:headEnd type="none" w="sm" len="sm"/>
              <a:tailEnd type="none" w="sm" len="sm"/>
            </a:ln>
          </p:spPr>
        </p:cxnSp>
        <p:grpSp>
          <p:nvGrpSpPr>
            <p:cNvPr id="311" name="Google Shape;311;p43"/>
            <p:cNvGrpSpPr/>
            <p:nvPr/>
          </p:nvGrpSpPr>
          <p:grpSpPr>
            <a:xfrm rot="10800000">
              <a:off x="343275" y="3300779"/>
              <a:ext cx="344736" cy="345385"/>
              <a:chOff x="7353050" y="316275"/>
              <a:chExt cx="292025" cy="292575"/>
            </a:xfrm>
          </p:grpSpPr>
          <p:sp>
            <p:nvSpPr>
              <p:cNvPr id="312" name="Google Shape;312;p4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4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4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4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6" name="Google Shape;316;p43"/>
            <p:cNvGrpSpPr/>
            <p:nvPr/>
          </p:nvGrpSpPr>
          <p:grpSpPr>
            <a:xfrm rot="10800000">
              <a:off x="8520013" y="714742"/>
              <a:ext cx="292025" cy="292575"/>
              <a:chOff x="7353050" y="316275"/>
              <a:chExt cx="292025" cy="292575"/>
            </a:xfrm>
          </p:grpSpPr>
          <p:sp>
            <p:nvSpPr>
              <p:cNvPr id="317" name="Google Shape;317;p4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4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4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4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1" name="Google Shape;321;p43"/>
            <p:cNvGrpSpPr/>
            <p:nvPr/>
          </p:nvGrpSpPr>
          <p:grpSpPr>
            <a:xfrm rot="10800000">
              <a:off x="261711" y="465077"/>
              <a:ext cx="507562" cy="507984"/>
              <a:chOff x="8064275" y="887850"/>
              <a:chExt cx="581800" cy="582350"/>
            </a:xfrm>
          </p:grpSpPr>
          <p:sp>
            <p:nvSpPr>
              <p:cNvPr id="322" name="Google Shape;322;p4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4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4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4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4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4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8"/>
        <p:cNvGrpSpPr/>
        <p:nvPr/>
      </p:nvGrpSpPr>
      <p:grpSpPr>
        <a:xfrm>
          <a:off x="0" y="0"/>
          <a:ext cx="0" cy="0"/>
          <a:chOff x="0" y="0"/>
          <a:chExt cx="0" cy="0"/>
        </a:xfrm>
      </p:grpSpPr>
      <p:sp>
        <p:nvSpPr>
          <p:cNvPr id="329" name="Google Shape;329;p44"/>
          <p:cNvSpPr txBox="1">
            <a:spLocks noGrp="1"/>
          </p:cNvSpPr>
          <p:nvPr>
            <p:ph type="title"/>
          </p:nvPr>
        </p:nvSpPr>
        <p:spPr>
          <a:xfrm>
            <a:off x="1823475" y="338328"/>
            <a:ext cx="5496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a:endParaRPr/>
          </a:p>
        </p:txBody>
      </p:sp>
      <p:grpSp>
        <p:nvGrpSpPr>
          <p:cNvPr id="330" name="Google Shape;330;p44"/>
          <p:cNvGrpSpPr/>
          <p:nvPr/>
        </p:nvGrpSpPr>
        <p:grpSpPr>
          <a:xfrm>
            <a:off x="432850" y="0"/>
            <a:ext cx="8278300" cy="5165700"/>
            <a:chOff x="432850" y="0"/>
            <a:chExt cx="8278300" cy="5165700"/>
          </a:xfrm>
        </p:grpSpPr>
        <p:cxnSp>
          <p:nvCxnSpPr>
            <p:cNvPr id="331" name="Google Shape;331;p44"/>
            <p:cNvCxnSpPr/>
            <p:nvPr/>
          </p:nvCxnSpPr>
          <p:spPr>
            <a:xfrm rot="10800000">
              <a:off x="8420275" y="2664300"/>
              <a:ext cx="0" cy="2501400"/>
            </a:xfrm>
            <a:prstGeom prst="straightConnector1">
              <a:avLst/>
            </a:prstGeom>
            <a:noFill/>
            <a:ln w="9525" cap="flat" cmpd="sng">
              <a:solidFill>
                <a:schemeClr val="dk1"/>
              </a:solidFill>
              <a:prstDash val="solid"/>
              <a:round/>
              <a:headEnd type="none" w="sm" len="sm"/>
              <a:tailEnd type="none" w="sm" len="sm"/>
            </a:ln>
          </p:spPr>
        </p:cxnSp>
        <p:grpSp>
          <p:nvGrpSpPr>
            <p:cNvPr id="332" name="Google Shape;332;p44"/>
            <p:cNvGrpSpPr/>
            <p:nvPr/>
          </p:nvGrpSpPr>
          <p:grpSpPr>
            <a:xfrm>
              <a:off x="8129350" y="4292175"/>
              <a:ext cx="581800" cy="582350"/>
              <a:chOff x="8064275" y="887850"/>
              <a:chExt cx="581800" cy="582350"/>
            </a:xfrm>
          </p:grpSpPr>
          <p:sp>
            <p:nvSpPr>
              <p:cNvPr id="333" name="Google Shape;333;p4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4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4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4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4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4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9" name="Google Shape;339;p44"/>
            <p:cNvGrpSpPr/>
            <p:nvPr/>
          </p:nvGrpSpPr>
          <p:grpSpPr>
            <a:xfrm>
              <a:off x="8274238" y="3720600"/>
              <a:ext cx="292025" cy="292575"/>
              <a:chOff x="7353050" y="316275"/>
              <a:chExt cx="292025" cy="292575"/>
            </a:xfrm>
          </p:grpSpPr>
          <p:sp>
            <p:nvSpPr>
              <p:cNvPr id="340" name="Google Shape;340;p4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4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4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4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4" name="Google Shape;344;p44"/>
            <p:cNvGrpSpPr/>
            <p:nvPr/>
          </p:nvGrpSpPr>
          <p:grpSpPr>
            <a:xfrm>
              <a:off x="8332763" y="3212475"/>
              <a:ext cx="175000" cy="175000"/>
              <a:chOff x="8792300" y="321275"/>
              <a:chExt cx="175000" cy="175000"/>
            </a:xfrm>
          </p:grpSpPr>
          <p:sp>
            <p:nvSpPr>
              <p:cNvPr id="345" name="Google Shape;345;p4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4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4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4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49" name="Google Shape;349;p44"/>
            <p:cNvCxnSpPr/>
            <p:nvPr/>
          </p:nvCxnSpPr>
          <p:spPr>
            <a:xfrm>
              <a:off x="723725" y="613"/>
              <a:ext cx="0" cy="2501400"/>
            </a:xfrm>
            <a:prstGeom prst="straightConnector1">
              <a:avLst/>
            </a:prstGeom>
            <a:noFill/>
            <a:ln w="9525" cap="flat" cmpd="sng">
              <a:solidFill>
                <a:schemeClr val="dk1"/>
              </a:solidFill>
              <a:prstDash val="solid"/>
              <a:round/>
              <a:headEnd type="none" w="sm" len="sm"/>
              <a:tailEnd type="none" w="sm" len="sm"/>
            </a:ln>
          </p:spPr>
        </p:cxnSp>
        <p:grpSp>
          <p:nvGrpSpPr>
            <p:cNvPr id="350" name="Google Shape;350;p44"/>
            <p:cNvGrpSpPr/>
            <p:nvPr/>
          </p:nvGrpSpPr>
          <p:grpSpPr>
            <a:xfrm rot="10800000">
              <a:off x="432850" y="291788"/>
              <a:ext cx="581800" cy="582350"/>
              <a:chOff x="8064275" y="887850"/>
              <a:chExt cx="581800" cy="582350"/>
            </a:xfrm>
          </p:grpSpPr>
          <p:sp>
            <p:nvSpPr>
              <p:cNvPr id="351" name="Google Shape;351;p4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4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4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4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4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4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7" name="Google Shape;357;p44"/>
            <p:cNvGrpSpPr/>
            <p:nvPr/>
          </p:nvGrpSpPr>
          <p:grpSpPr>
            <a:xfrm rot="10800000">
              <a:off x="577738" y="1153138"/>
              <a:ext cx="292025" cy="292575"/>
              <a:chOff x="7353050" y="316275"/>
              <a:chExt cx="292025" cy="292575"/>
            </a:xfrm>
          </p:grpSpPr>
          <p:sp>
            <p:nvSpPr>
              <p:cNvPr id="358" name="Google Shape;358;p4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4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4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4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2" name="Google Shape;362;p44"/>
            <p:cNvGrpSpPr/>
            <p:nvPr/>
          </p:nvGrpSpPr>
          <p:grpSpPr>
            <a:xfrm rot="10800000">
              <a:off x="636238" y="1778838"/>
              <a:ext cx="175000" cy="175000"/>
              <a:chOff x="8792300" y="321275"/>
              <a:chExt cx="175000" cy="175000"/>
            </a:xfrm>
          </p:grpSpPr>
          <p:sp>
            <p:nvSpPr>
              <p:cNvPr id="363" name="Google Shape;363;p4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4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4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4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7" name="Google Shape;367;p44"/>
            <p:cNvGrpSpPr/>
            <p:nvPr/>
          </p:nvGrpSpPr>
          <p:grpSpPr>
            <a:xfrm>
              <a:off x="432850" y="2003163"/>
              <a:ext cx="175013" cy="27000"/>
              <a:chOff x="5662375" y="212375"/>
              <a:chExt cx="175013" cy="27000"/>
            </a:xfrm>
          </p:grpSpPr>
          <p:sp>
            <p:nvSpPr>
              <p:cNvPr id="368" name="Google Shape;368;p4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4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4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1" name="Google Shape;371;p44"/>
            <p:cNvGrpSpPr/>
            <p:nvPr/>
          </p:nvGrpSpPr>
          <p:grpSpPr>
            <a:xfrm>
              <a:off x="788100" y="208488"/>
              <a:ext cx="175013" cy="27000"/>
              <a:chOff x="5662375" y="212375"/>
              <a:chExt cx="175013" cy="27000"/>
            </a:xfrm>
          </p:grpSpPr>
          <p:sp>
            <p:nvSpPr>
              <p:cNvPr id="372" name="Google Shape;372;p4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4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4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5" name="Google Shape;375;p44"/>
            <p:cNvGrpSpPr/>
            <p:nvPr/>
          </p:nvGrpSpPr>
          <p:grpSpPr>
            <a:xfrm>
              <a:off x="8129350" y="4988725"/>
              <a:ext cx="175013" cy="27000"/>
              <a:chOff x="5662375" y="212375"/>
              <a:chExt cx="175013" cy="27000"/>
            </a:xfrm>
          </p:grpSpPr>
          <p:sp>
            <p:nvSpPr>
              <p:cNvPr id="376" name="Google Shape;376;p4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4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4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9" name="Google Shape;379;p44"/>
            <p:cNvGrpSpPr/>
            <p:nvPr/>
          </p:nvGrpSpPr>
          <p:grpSpPr>
            <a:xfrm>
              <a:off x="8497550" y="3429425"/>
              <a:ext cx="175013" cy="27000"/>
              <a:chOff x="5662375" y="212375"/>
              <a:chExt cx="175013" cy="27000"/>
            </a:xfrm>
          </p:grpSpPr>
          <p:sp>
            <p:nvSpPr>
              <p:cNvPr id="380" name="Google Shape;380;p4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4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4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83" name="Google Shape;383;p44"/>
            <p:cNvCxnSpPr/>
            <p:nvPr/>
          </p:nvCxnSpPr>
          <p:spPr>
            <a:xfrm>
              <a:off x="8407225" y="0"/>
              <a:ext cx="0" cy="2160900"/>
            </a:xfrm>
            <a:prstGeom prst="straightConnector1">
              <a:avLst/>
            </a:prstGeom>
            <a:noFill/>
            <a:ln w="9525" cap="flat" cmpd="sng">
              <a:solidFill>
                <a:schemeClr val="dk1"/>
              </a:solidFill>
              <a:prstDash val="solid"/>
              <a:round/>
              <a:headEnd type="none" w="sm" len="sm"/>
              <a:tailEnd type="none" w="sm" len="sm"/>
            </a:ln>
          </p:spPr>
        </p:cxnSp>
        <p:cxnSp>
          <p:nvCxnSpPr>
            <p:cNvPr id="384" name="Google Shape;384;p44"/>
            <p:cNvCxnSpPr/>
            <p:nvPr/>
          </p:nvCxnSpPr>
          <p:spPr>
            <a:xfrm>
              <a:off x="718025" y="2985634"/>
              <a:ext cx="0" cy="2160900"/>
            </a:xfrm>
            <a:prstGeom prst="straightConnector1">
              <a:avLst/>
            </a:prstGeom>
            <a:noFill/>
            <a:ln w="9525" cap="flat" cmpd="sng">
              <a:solidFill>
                <a:schemeClr val="dk1"/>
              </a:solidFill>
              <a:prstDash val="solid"/>
              <a:round/>
              <a:headEnd type="none" w="sm" len="sm"/>
              <a:tailEnd type="none" w="sm" len="sm"/>
            </a:ln>
          </p:spPr>
        </p:cxnSp>
        <p:sp>
          <p:nvSpPr>
            <p:cNvPr id="385" name="Google Shape;385;p4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4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4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4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6" Type="http://schemas.openxmlformats.org/officeDocument/2006/relationships/theme" Target="../theme/theme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5"/>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l"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0.jpg" /><Relationship Id="rId2" Type="http://schemas.openxmlformats.org/officeDocument/2006/relationships/notesSlide" Target="../notesSlides/notesSlide10.xml" /><Relationship Id="rId1" Type="http://schemas.openxmlformats.org/officeDocument/2006/relationships/slideLayout" Target="../slideLayouts/slideLayout1.xml" /><Relationship Id="rId6" Type="http://schemas.openxmlformats.org/officeDocument/2006/relationships/image" Target="../media/image13.jpg" /><Relationship Id="rId5" Type="http://schemas.openxmlformats.org/officeDocument/2006/relationships/image" Target="../media/image12.jpg" /><Relationship Id="rId4" Type="http://schemas.openxmlformats.org/officeDocument/2006/relationships/image" Target="../media/image11.jpg" /></Relationships>
</file>

<file path=ppt/slides/_rels/slide11.xml.rels><?xml version="1.0" encoding="UTF-8" standalone="yes"?>
<Relationships xmlns="http://schemas.openxmlformats.org/package/2006/relationships"><Relationship Id="rId3" Type="http://schemas.openxmlformats.org/officeDocument/2006/relationships/image" Target="../media/image14.jpg" /><Relationship Id="rId2" Type="http://schemas.openxmlformats.org/officeDocument/2006/relationships/notesSlide" Target="../notesSlides/notesSlide11.xml" /><Relationship Id="rId1" Type="http://schemas.openxmlformats.org/officeDocument/2006/relationships/slideLayout" Target="../slideLayouts/slideLayout1.xml" /><Relationship Id="rId5" Type="http://schemas.openxmlformats.org/officeDocument/2006/relationships/image" Target="../media/image16.jpg" /><Relationship Id="rId4" Type="http://schemas.openxmlformats.org/officeDocument/2006/relationships/image" Target="../media/image15.jpg" /></Relationships>
</file>

<file path=ppt/slides/_rels/slide12.xml.rels><?xml version="1.0" encoding="UTF-8" standalone="yes"?>
<Relationships xmlns="http://schemas.openxmlformats.org/package/2006/relationships"><Relationship Id="rId3" Type="http://schemas.openxmlformats.org/officeDocument/2006/relationships/image" Target="../media/image17.jpg" /><Relationship Id="rId2" Type="http://schemas.openxmlformats.org/officeDocument/2006/relationships/notesSlide" Target="../notesSlides/notesSlide12.xml" /><Relationship Id="rId1" Type="http://schemas.openxmlformats.org/officeDocument/2006/relationships/slideLayout" Target="../slideLayouts/slideLayout1.xml" /><Relationship Id="rId4" Type="http://schemas.openxmlformats.org/officeDocument/2006/relationships/image" Target="../media/image18.jpg" /></Relationships>
</file>

<file path=ppt/slides/_rels/slide13.xml.rels><?xml version="1.0" encoding="UTF-8" standalone="yes"?>
<Relationships xmlns="http://schemas.openxmlformats.org/package/2006/relationships"><Relationship Id="rId3" Type="http://schemas.openxmlformats.org/officeDocument/2006/relationships/image" Target="../media/image19.jpg" /><Relationship Id="rId2" Type="http://schemas.openxmlformats.org/officeDocument/2006/relationships/notesSlide" Target="../notesSlides/notesSlide13.xml" /><Relationship Id="rId1" Type="http://schemas.openxmlformats.org/officeDocument/2006/relationships/slideLayout" Target="../slideLayouts/slideLayout1.xml" /><Relationship Id="rId6" Type="http://schemas.openxmlformats.org/officeDocument/2006/relationships/image" Target="../media/image22.jpg" /><Relationship Id="rId5" Type="http://schemas.openxmlformats.org/officeDocument/2006/relationships/image" Target="../media/image21.jpg" /><Relationship Id="rId4" Type="http://schemas.openxmlformats.org/officeDocument/2006/relationships/image" Target="../media/image20.jpg" /></Relationships>
</file>

<file path=ppt/slides/_rels/slide14.xml.rels><?xml version="1.0" encoding="UTF-8" standalone="yes"?>
<Relationships xmlns="http://schemas.openxmlformats.org/package/2006/relationships"><Relationship Id="rId3" Type="http://schemas.openxmlformats.org/officeDocument/2006/relationships/image" Target="../media/image23.jpg" /><Relationship Id="rId2" Type="http://schemas.openxmlformats.org/officeDocument/2006/relationships/notesSlide" Target="../notesSlides/notesSlide14.xml" /><Relationship Id="rId1" Type="http://schemas.openxmlformats.org/officeDocument/2006/relationships/slideLayout" Target="../slideLayouts/slideLayout1.xml" /><Relationship Id="rId6" Type="http://schemas.openxmlformats.org/officeDocument/2006/relationships/image" Target="../media/image26.jpg" /><Relationship Id="rId5" Type="http://schemas.openxmlformats.org/officeDocument/2006/relationships/image" Target="../media/image25.jpg" /><Relationship Id="rId4" Type="http://schemas.openxmlformats.org/officeDocument/2006/relationships/image" Target="../media/image24.jpg" /></Relationships>
</file>

<file path=ppt/slides/_rels/slide15.xml.rels><?xml version="1.0" encoding="UTF-8" standalone="yes"?>
<Relationships xmlns="http://schemas.openxmlformats.org/package/2006/relationships"><Relationship Id="rId3" Type="http://schemas.openxmlformats.org/officeDocument/2006/relationships/image" Target="../media/image23.jpg" /><Relationship Id="rId2" Type="http://schemas.openxmlformats.org/officeDocument/2006/relationships/notesSlide" Target="../notesSlides/notesSlide15.xml" /><Relationship Id="rId1" Type="http://schemas.openxmlformats.org/officeDocument/2006/relationships/slideLayout" Target="../slideLayouts/slideLayout1.xml" /><Relationship Id="rId6" Type="http://schemas.openxmlformats.org/officeDocument/2006/relationships/image" Target="../media/image29.jpg" /><Relationship Id="rId5" Type="http://schemas.openxmlformats.org/officeDocument/2006/relationships/image" Target="../media/image28.jpg" /><Relationship Id="rId4" Type="http://schemas.openxmlformats.org/officeDocument/2006/relationships/image" Target="../media/image27.jpg" /></Relationships>
</file>

<file path=ppt/slides/_rels/slide16.xml.rels><?xml version="1.0" encoding="UTF-8" standalone="yes"?>
<Relationships xmlns="http://schemas.openxmlformats.org/package/2006/relationships"><Relationship Id="rId3" Type="http://schemas.openxmlformats.org/officeDocument/2006/relationships/image" Target="../media/image30.jpg" /><Relationship Id="rId2" Type="http://schemas.openxmlformats.org/officeDocument/2006/relationships/notesSlide" Target="../notesSlides/notesSlide16.xml" /><Relationship Id="rId1" Type="http://schemas.openxmlformats.org/officeDocument/2006/relationships/slideLayout" Target="../slideLayouts/slideLayout1.xml" /><Relationship Id="rId6" Type="http://schemas.openxmlformats.org/officeDocument/2006/relationships/image" Target="../media/image33.jpg" /><Relationship Id="rId5" Type="http://schemas.openxmlformats.org/officeDocument/2006/relationships/image" Target="../media/image32.jpg" /><Relationship Id="rId4" Type="http://schemas.openxmlformats.org/officeDocument/2006/relationships/image" Target="../media/image31.jpg" /></Relationships>
</file>

<file path=ppt/slides/_rels/slide17.xml.rels><?xml version="1.0" encoding="UTF-8" standalone="yes"?>
<Relationships xmlns="http://schemas.openxmlformats.org/package/2006/relationships"><Relationship Id="rId3" Type="http://schemas.openxmlformats.org/officeDocument/2006/relationships/image" Target="../media/image34.jpg" /><Relationship Id="rId2" Type="http://schemas.openxmlformats.org/officeDocument/2006/relationships/notesSlide" Target="../notesSlides/notesSlide17.xml" /><Relationship Id="rId1" Type="http://schemas.openxmlformats.org/officeDocument/2006/relationships/slideLayout" Target="../slideLayouts/slideLayout1.xml" /><Relationship Id="rId6" Type="http://schemas.openxmlformats.org/officeDocument/2006/relationships/image" Target="../media/image37.jpg" /><Relationship Id="rId5" Type="http://schemas.openxmlformats.org/officeDocument/2006/relationships/image" Target="../media/image36.jpg" /><Relationship Id="rId4" Type="http://schemas.openxmlformats.org/officeDocument/2006/relationships/image" Target="../media/image35.jpg" /></Relationships>
</file>

<file path=ppt/slides/_rels/slide18.xml.rels><?xml version="1.0" encoding="UTF-8" standalone="yes"?>
<Relationships xmlns="http://schemas.openxmlformats.org/package/2006/relationships"><Relationship Id="rId3" Type="http://schemas.openxmlformats.org/officeDocument/2006/relationships/image" Target="../media/image38.jpg" /><Relationship Id="rId2" Type="http://schemas.openxmlformats.org/officeDocument/2006/relationships/notesSlide" Target="../notesSlides/notesSlide18.xml" /><Relationship Id="rId1" Type="http://schemas.openxmlformats.org/officeDocument/2006/relationships/slideLayout" Target="../slideLayouts/slideLayout9.xml" /><Relationship Id="rId4" Type="http://schemas.openxmlformats.org/officeDocument/2006/relationships/image" Target="../media/image39.jpg" /></Relationships>
</file>

<file path=ppt/slides/_rels/slide19.xml.rels><?xml version="1.0" encoding="UTF-8" standalone="yes"?>
<Relationships xmlns="http://schemas.openxmlformats.org/package/2006/relationships"><Relationship Id="rId3" Type="http://schemas.openxmlformats.org/officeDocument/2006/relationships/image" Target="../media/image40.jpg" /><Relationship Id="rId2" Type="http://schemas.openxmlformats.org/officeDocument/2006/relationships/notesSlide" Target="../notesSlides/notesSlide19.xml" /><Relationship Id="rId1" Type="http://schemas.openxmlformats.org/officeDocument/2006/relationships/slideLayout" Target="../slideLayouts/slideLayout10.xml" /><Relationship Id="rId6" Type="http://schemas.openxmlformats.org/officeDocument/2006/relationships/image" Target="../media/image43.jpg" /><Relationship Id="rId5" Type="http://schemas.openxmlformats.org/officeDocument/2006/relationships/image" Target="../media/image42.jpg" /><Relationship Id="rId4" Type="http://schemas.openxmlformats.org/officeDocument/2006/relationships/image" Target="../media/image41.jpg"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image" Target="../media/image44.jpg" /><Relationship Id="rId2" Type="http://schemas.openxmlformats.org/officeDocument/2006/relationships/notesSlide" Target="../notesSlides/notesSlide20.xml" /><Relationship Id="rId1" Type="http://schemas.openxmlformats.org/officeDocument/2006/relationships/slideLayout" Target="../slideLayouts/slideLayout10.xml" /><Relationship Id="rId6" Type="http://schemas.openxmlformats.org/officeDocument/2006/relationships/image" Target="../media/image47.jpg" /><Relationship Id="rId5" Type="http://schemas.openxmlformats.org/officeDocument/2006/relationships/image" Target="../media/image46.jpg" /><Relationship Id="rId4" Type="http://schemas.openxmlformats.org/officeDocument/2006/relationships/image" Target="../media/image45.jpg" /></Relationships>
</file>

<file path=ppt/slides/_rels/slide21.xml.rels><?xml version="1.0" encoding="UTF-8" standalone="yes"?>
<Relationships xmlns="http://schemas.openxmlformats.org/package/2006/relationships"><Relationship Id="rId3" Type="http://schemas.openxmlformats.org/officeDocument/2006/relationships/image" Target="../media/image48.jpg" /><Relationship Id="rId2" Type="http://schemas.openxmlformats.org/officeDocument/2006/relationships/notesSlide" Target="../notesSlides/notesSlide21.xml" /><Relationship Id="rId1" Type="http://schemas.openxmlformats.org/officeDocument/2006/relationships/slideLayout" Target="../slideLayouts/slideLayout10.xml" /><Relationship Id="rId5" Type="http://schemas.openxmlformats.org/officeDocument/2006/relationships/image" Target="../media/image50.jpg" /><Relationship Id="rId4" Type="http://schemas.openxmlformats.org/officeDocument/2006/relationships/image" Target="../media/image49.jpg" /></Relationships>
</file>

<file path=ppt/slides/_rels/slide22.xml.rels><?xml version="1.0" encoding="UTF-8" standalone="yes"?>
<Relationships xmlns="http://schemas.openxmlformats.org/package/2006/relationships"><Relationship Id="rId8" Type="http://schemas.openxmlformats.org/officeDocument/2006/relationships/image" Target="../media/image55.jpg" /><Relationship Id="rId3" Type="http://schemas.openxmlformats.org/officeDocument/2006/relationships/image" Target="../media/image48.jpg" /><Relationship Id="rId7" Type="http://schemas.openxmlformats.org/officeDocument/2006/relationships/image" Target="../media/image54.jpg" /><Relationship Id="rId2" Type="http://schemas.openxmlformats.org/officeDocument/2006/relationships/notesSlide" Target="../notesSlides/notesSlide22.xml" /><Relationship Id="rId1" Type="http://schemas.openxmlformats.org/officeDocument/2006/relationships/slideLayout" Target="../slideLayouts/slideLayout10.xml" /><Relationship Id="rId6" Type="http://schemas.openxmlformats.org/officeDocument/2006/relationships/image" Target="../media/image53.jpg" /><Relationship Id="rId5" Type="http://schemas.openxmlformats.org/officeDocument/2006/relationships/image" Target="../media/image52.jpg" /><Relationship Id="rId4" Type="http://schemas.openxmlformats.org/officeDocument/2006/relationships/image" Target="../media/image51.jpg" /></Relationships>
</file>

<file path=ppt/slides/_rels/slide23.xml.rels><?xml version="1.0" encoding="UTF-8" standalone="yes"?>
<Relationships xmlns="http://schemas.openxmlformats.org/package/2006/relationships"><Relationship Id="rId3" Type="http://schemas.openxmlformats.org/officeDocument/2006/relationships/image" Target="../media/image56.jpg" /><Relationship Id="rId2" Type="http://schemas.openxmlformats.org/officeDocument/2006/relationships/notesSlide" Target="../notesSlides/notesSlide23.xml" /><Relationship Id="rId1" Type="http://schemas.openxmlformats.org/officeDocument/2006/relationships/slideLayout" Target="../slideLayouts/slideLayout10.xml" /><Relationship Id="rId6" Type="http://schemas.openxmlformats.org/officeDocument/2006/relationships/image" Target="../media/image59.jpg" /><Relationship Id="rId5" Type="http://schemas.openxmlformats.org/officeDocument/2006/relationships/image" Target="../media/image58.jpg" /><Relationship Id="rId4" Type="http://schemas.openxmlformats.org/officeDocument/2006/relationships/image" Target="../media/image57.jpg" /></Relationships>
</file>

<file path=ppt/slides/_rels/slide24.xml.rels><?xml version="1.0" encoding="UTF-8" standalone="yes"?>
<Relationships xmlns="http://schemas.openxmlformats.org/package/2006/relationships"><Relationship Id="rId3" Type="http://schemas.openxmlformats.org/officeDocument/2006/relationships/image" Target="../media/image60.jpg" /><Relationship Id="rId2" Type="http://schemas.openxmlformats.org/officeDocument/2006/relationships/notesSlide" Target="../notesSlides/notesSlide24.xml"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3" Type="http://schemas.openxmlformats.org/officeDocument/2006/relationships/image" Target="../media/image60.jpg" /><Relationship Id="rId2" Type="http://schemas.openxmlformats.org/officeDocument/2006/relationships/notesSlide" Target="../notesSlides/notesSlide25.xml" /><Relationship Id="rId1" Type="http://schemas.openxmlformats.org/officeDocument/2006/relationships/slideLayout" Target="../slideLayouts/slideLayout1.xml" /></Relationships>
</file>

<file path=ppt/slides/_rels/slide26.xml.rels><?xml version="1.0" encoding="UTF-8" standalone="yes"?>
<Relationships xmlns="http://schemas.openxmlformats.org/package/2006/relationships"><Relationship Id="rId3" Type="http://schemas.openxmlformats.org/officeDocument/2006/relationships/image" Target="../media/image61.jpg" /><Relationship Id="rId2" Type="http://schemas.openxmlformats.org/officeDocument/2006/relationships/notesSlide" Target="../notesSlides/notesSlide26.xml"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3" Type="http://schemas.openxmlformats.org/officeDocument/2006/relationships/image" Target="../media/image62.jpg" /><Relationship Id="rId2" Type="http://schemas.openxmlformats.org/officeDocument/2006/relationships/notesSlide" Target="../notesSlides/notesSlide27.xml" /><Relationship Id="rId1" Type="http://schemas.openxmlformats.org/officeDocument/2006/relationships/slideLayout" Target="../slideLayouts/slideLayout4.xml" /><Relationship Id="rId4" Type="http://schemas.openxmlformats.org/officeDocument/2006/relationships/image" Target="../media/image63.jpg" /></Relationships>
</file>

<file path=ppt/slides/_rels/slide28.xml.rels><?xml version="1.0" encoding="UTF-8" standalone="yes"?>
<Relationships xmlns="http://schemas.openxmlformats.org/package/2006/relationships"><Relationship Id="rId3" Type="http://schemas.openxmlformats.org/officeDocument/2006/relationships/image" Target="../media/image64.jpg" /><Relationship Id="rId2" Type="http://schemas.openxmlformats.org/officeDocument/2006/relationships/notesSlide" Target="../notesSlides/notesSlide28.xml" /><Relationship Id="rId1" Type="http://schemas.openxmlformats.org/officeDocument/2006/relationships/slideLayout" Target="../slideLayouts/slideLayout9.xml" /><Relationship Id="rId4" Type="http://schemas.openxmlformats.org/officeDocument/2006/relationships/image" Target="../media/image65.jpg" /></Relationships>
</file>

<file path=ppt/slides/_rels/slide29.xml.rels><?xml version="1.0" encoding="UTF-8" standalone="yes"?>
<Relationships xmlns="http://schemas.openxmlformats.org/package/2006/relationships"><Relationship Id="rId3" Type="http://schemas.openxmlformats.org/officeDocument/2006/relationships/image" Target="../media/image66.jpg" /><Relationship Id="rId2" Type="http://schemas.openxmlformats.org/officeDocument/2006/relationships/notesSlide" Target="../notesSlides/notesSlide29.xml" /><Relationship Id="rId1" Type="http://schemas.openxmlformats.org/officeDocument/2006/relationships/slideLayout" Target="../slideLayouts/slideLayout11.xml" /><Relationship Id="rId4" Type="http://schemas.openxmlformats.org/officeDocument/2006/relationships/image" Target="../media/image67.jpg"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3.xml" /></Relationships>
</file>

<file path=ppt/slides/_rels/slide30.xml.rels><?xml version="1.0" encoding="UTF-8" standalone="yes"?>
<Relationships xmlns="http://schemas.openxmlformats.org/package/2006/relationships"><Relationship Id="rId3" Type="http://schemas.openxmlformats.org/officeDocument/2006/relationships/image" Target="../media/image68.jpg" /><Relationship Id="rId2" Type="http://schemas.openxmlformats.org/officeDocument/2006/relationships/notesSlide" Target="../notesSlides/notesSlide30.xml" /><Relationship Id="rId1" Type="http://schemas.openxmlformats.org/officeDocument/2006/relationships/slideLayout" Target="../slideLayouts/slideLayout11.xml" /><Relationship Id="rId4" Type="http://schemas.openxmlformats.org/officeDocument/2006/relationships/image" Target="../media/image69.jpg" /></Relationships>
</file>

<file path=ppt/slides/_rels/slide31.xml.rels><?xml version="1.0" encoding="UTF-8" standalone="yes"?>
<Relationships xmlns="http://schemas.openxmlformats.org/package/2006/relationships"><Relationship Id="rId3" Type="http://schemas.openxmlformats.org/officeDocument/2006/relationships/image" Target="../media/image70.jpg" /><Relationship Id="rId2" Type="http://schemas.openxmlformats.org/officeDocument/2006/relationships/notesSlide" Target="../notesSlides/notesSlide31.xml" /><Relationship Id="rId1" Type="http://schemas.openxmlformats.org/officeDocument/2006/relationships/slideLayout" Target="../slideLayouts/slideLayout11.xml" /><Relationship Id="rId4" Type="http://schemas.openxmlformats.org/officeDocument/2006/relationships/image" Target="../media/image71.jpg" /></Relationships>
</file>

<file path=ppt/slides/_rels/slide32.xml.rels><?xml version="1.0" encoding="UTF-8" standalone="yes"?>
<Relationships xmlns="http://schemas.openxmlformats.org/package/2006/relationships"><Relationship Id="rId3" Type="http://schemas.openxmlformats.org/officeDocument/2006/relationships/image" Target="../media/image72.jpg" /><Relationship Id="rId2" Type="http://schemas.openxmlformats.org/officeDocument/2006/relationships/notesSlide" Target="../notesSlides/notesSlide32.xml" /><Relationship Id="rId1" Type="http://schemas.openxmlformats.org/officeDocument/2006/relationships/slideLayout" Target="../slideLayouts/slideLayout11.xml" /><Relationship Id="rId4" Type="http://schemas.openxmlformats.org/officeDocument/2006/relationships/image" Target="../media/image73.jpg" /></Relationships>
</file>

<file path=ppt/slides/_rels/slide33.xml.rels><?xml version="1.0" encoding="UTF-8" standalone="yes"?>
<Relationships xmlns="http://schemas.openxmlformats.org/package/2006/relationships"><Relationship Id="rId3" Type="http://schemas.openxmlformats.org/officeDocument/2006/relationships/image" Target="../media/image74.jpg" /><Relationship Id="rId2" Type="http://schemas.openxmlformats.org/officeDocument/2006/relationships/notesSlide" Target="../notesSlides/notesSlide33.xml" /><Relationship Id="rId1" Type="http://schemas.openxmlformats.org/officeDocument/2006/relationships/slideLayout" Target="../slideLayouts/slideLayout11.xml" /><Relationship Id="rId6" Type="http://schemas.openxmlformats.org/officeDocument/2006/relationships/image" Target="../media/image77.jpg" /><Relationship Id="rId5" Type="http://schemas.openxmlformats.org/officeDocument/2006/relationships/image" Target="../media/image76.jpg" /><Relationship Id="rId4" Type="http://schemas.openxmlformats.org/officeDocument/2006/relationships/image" Target="../media/image75.jpg"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 /><Relationship Id="rId1" Type="http://schemas.openxmlformats.org/officeDocument/2006/relationships/slideLayout" Target="../slideLayouts/slideLayout5.xml" /></Relationships>
</file>

<file path=ppt/slides/_rels/slide4.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4.xml" /><Relationship Id="rId1" Type="http://schemas.openxmlformats.org/officeDocument/2006/relationships/slideLayout" Target="../slideLayouts/slideLayout4.xml" /></Relationships>
</file>

<file path=ppt/slides/_rels/slide5.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notesSlide" Target="../notesSlides/notesSlide5.xml" /><Relationship Id="rId1" Type="http://schemas.openxmlformats.org/officeDocument/2006/relationships/slideLayout" Target="../slideLayouts/slideLayout5.xml" /></Relationships>
</file>

<file path=ppt/slides/_rels/slide6.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6.xml" /><Relationship Id="rId1" Type="http://schemas.openxmlformats.org/officeDocument/2006/relationships/slideLayout" Target="../slideLayouts/slideLayout6.xml" /><Relationship Id="rId4" Type="http://schemas.openxmlformats.org/officeDocument/2006/relationships/image" Target="../media/image4.jpg" /></Relationships>
</file>

<file path=ppt/slides/_rels/slide7.xml.rels><?xml version="1.0" encoding="UTF-8" standalone="yes"?>
<Relationships xmlns="http://schemas.openxmlformats.org/package/2006/relationships"><Relationship Id="rId3" Type="http://schemas.openxmlformats.org/officeDocument/2006/relationships/image" Target="../media/image5.jpg" /><Relationship Id="rId2" Type="http://schemas.openxmlformats.org/officeDocument/2006/relationships/notesSlide" Target="../notesSlides/notesSlide7.xml" /><Relationship Id="rId1" Type="http://schemas.openxmlformats.org/officeDocument/2006/relationships/slideLayout" Target="../slideLayouts/slideLayout7.xml" /></Relationships>
</file>

<file path=ppt/slides/_rels/slide8.xml.rels><?xml version="1.0" encoding="UTF-8" standalone="yes"?>
<Relationships xmlns="http://schemas.openxmlformats.org/package/2006/relationships"><Relationship Id="rId3" Type="http://schemas.openxmlformats.org/officeDocument/2006/relationships/image" Target="../media/image6.jpg" /><Relationship Id="rId2" Type="http://schemas.openxmlformats.org/officeDocument/2006/relationships/notesSlide" Target="../notesSlides/notesSlide8.xml" /><Relationship Id="rId1" Type="http://schemas.openxmlformats.org/officeDocument/2006/relationships/slideLayout" Target="../slideLayouts/slideLayout7.xml" /></Relationships>
</file>

<file path=ppt/slides/_rels/slide9.xml.rels><?xml version="1.0" encoding="UTF-8" standalone="yes"?>
<Relationships xmlns="http://schemas.openxmlformats.org/package/2006/relationships"><Relationship Id="rId3" Type="http://schemas.openxmlformats.org/officeDocument/2006/relationships/image" Target="../media/image7.jpg" /><Relationship Id="rId2" Type="http://schemas.openxmlformats.org/officeDocument/2006/relationships/notesSlide" Target="../notesSlides/notesSlide9.xml" /><Relationship Id="rId1" Type="http://schemas.openxmlformats.org/officeDocument/2006/relationships/slideLayout" Target="../slideLayouts/slideLayout8.xml" /><Relationship Id="rId5" Type="http://schemas.openxmlformats.org/officeDocument/2006/relationships/image" Target="../media/image9.jpg" /><Relationship Id="rId4" Type="http://schemas.openxmlformats.org/officeDocument/2006/relationships/image" Target="../media/image8.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grpSp>
        <p:nvGrpSpPr>
          <p:cNvPr id="719" name="Google Shape;719;p1"/>
          <p:cNvGrpSpPr/>
          <p:nvPr/>
        </p:nvGrpSpPr>
        <p:grpSpPr>
          <a:xfrm>
            <a:off x="303210" y="959719"/>
            <a:ext cx="5343540" cy="4183680"/>
            <a:chOff x="469775" y="238125"/>
            <a:chExt cx="6679425" cy="5229600"/>
          </a:xfrm>
        </p:grpSpPr>
        <p:sp>
          <p:nvSpPr>
            <p:cNvPr id="720" name="Google Shape;720;p1"/>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1"/>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1"/>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1"/>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1"/>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1"/>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1"/>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1"/>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1"/>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1"/>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1"/>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1"/>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1"/>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1"/>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1"/>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1"/>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1"/>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1"/>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1"/>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1"/>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1"/>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1"/>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1"/>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1"/>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1"/>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1"/>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1"/>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1"/>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1"/>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1"/>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1"/>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1"/>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1"/>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1"/>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1"/>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1"/>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1"/>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1"/>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1"/>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1"/>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1"/>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1"/>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1"/>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1"/>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1"/>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1"/>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1"/>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1"/>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1"/>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1"/>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1"/>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1"/>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1"/>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1"/>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1"/>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1"/>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1"/>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1"/>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1"/>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1"/>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1"/>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1"/>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1"/>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1"/>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1"/>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1"/>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1"/>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1"/>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1"/>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1"/>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1"/>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1"/>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1"/>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1"/>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1"/>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1"/>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1"/>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1"/>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1"/>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1"/>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1"/>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1"/>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1"/>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1"/>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1"/>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1"/>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1"/>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1"/>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1"/>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1"/>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1"/>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1"/>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1"/>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1"/>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1"/>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1"/>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1"/>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1"/>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1"/>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1"/>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1"/>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1"/>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1"/>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1"/>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1"/>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1"/>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1"/>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1"/>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1"/>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1"/>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1"/>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1"/>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1"/>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1"/>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1"/>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1"/>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1"/>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1"/>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1"/>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1"/>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1"/>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1"/>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1"/>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1"/>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1"/>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1"/>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1"/>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1"/>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1"/>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1"/>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1"/>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1"/>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1"/>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1"/>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1"/>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1"/>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1"/>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1"/>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1"/>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1"/>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1"/>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1"/>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1"/>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1"/>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1"/>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1"/>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1"/>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1"/>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1"/>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1"/>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1"/>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1"/>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1"/>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1"/>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1"/>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1"/>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1"/>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1"/>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1"/>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1"/>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1"/>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1"/>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1"/>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1"/>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1"/>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1"/>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1"/>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1"/>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1"/>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1"/>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1"/>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1"/>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1"/>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1"/>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1"/>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1"/>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1"/>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1"/>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1"/>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1"/>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1"/>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1"/>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1"/>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1"/>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1"/>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1"/>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1"/>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1"/>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1"/>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1"/>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1"/>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3" name="Google Shape;913;p1"/>
          <p:cNvSpPr txBox="1">
            <a:spLocks noGrp="1"/>
          </p:cNvSpPr>
          <p:nvPr>
            <p:ph type="ctrTitle"/>
          </p:nvPr>
        </p:nvSpPr>
        <p:spPr>
          <a:xfrm>
            <a:off x="4180030" y="1611679"/>
            <a:ext cx="4938780" cy="1815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sz="4000"/>
              <a:t>Digital Transformation of Auto Glass Trading Company</a:t>
            </a:r>
            <a:endParaRPr sz="4000">
              <a:solidFill>
                <a:schemeClr val="dk2"/>
              </a:solidFill>
            </a:endParaRPr>
          </a:p>
        </p:txBody>
      </p:sp>
      <p:sp>
        <p:nvSpPr>
          <p:cNvPr id="914" name="Google Shape;914;p1"/>
          <p:cNvSpPr txBox="1">
            <a:spLocks noGrp="1"/>
          </p:cNvSpPr>
          <p:nvPr>
            <p:ph type="subTitle" idx="1"/>
          </p:nvPr>
        </p:nvSpPr>
        <p:spPr>
          <a:xfrm>
            <a:off x="5206800" y="3404059"/>
            <a:ext cx="3264300" cy="896100"/>
          </a:xfrm>
          <a:prstGeom prst="rect">
            <a:avLst/>
          </a:prstGeom>
          <a:noFill/>
          <a:ln>
            <a:noFill/>
          </a:ln>
        </p:spPr>
        <p:txBody>
          <a:bodyPr spcFirstLastPara="1" wrap="square" lIns="91425" tIns="91425" rIns="91425" bIns="91425" anchor="t" anchorCtr="0">
            <a:noAutofit/>
          </a:bodyPr>
          <a:lstStyle/>
          <a:p>
            <a:pPr marL="0" lvl="0" indent="0" algn="ctr" rtl="1">
              <a:lnSpc>
                <a:spcPct val="100000"/>
              </a:lnSpc>
              <a:spcBef>
                <a:spcPts val="0"/>
              </a:spcBef>
              <a:spcAft>
                <a:spcPts val="0"/>
              </a:spcAft>
              <a:buClr>
                <a:schemeClr val="dk1"/>
              </a:buClr>
              <a:buSzPts val="1100"/>
              <a:buFont typeface="Arial"/>
              <a:buNone/>
            </a:pPr>
            <a:r>
              <a:rPr lang="en-US" sz="2300">
                <a:solidFill>
                  <a:schemeClr val="accent1"/>
                </a:solidFill>
              </a:rPr>
              <a:t>Here is where our</a:t>
            </a:r>
            <a:endParaRPr sz="2300">
              <a:solidFill>
                <a:schemeClr val="accent1"/>
              </a:solidFill>
            </a:endParaRPr>
          </a:p>
          <a:p>
            <a:pPr marL="0" lvl="0" indent="0" algn="ctr" rtl="1">
              <a:lnSpc>
                <a:spcPct val="100000"/>
              </a:lnSpc>
              <a:spcBef>
                <a:spcPts val="0"/>
              </a:spcBef>
              <a:spcAft>
                <a:spcPts val="0"/>
              </a:spcAft>
              <a:buClr>
                <a:schemeClr val="dk1"/>
              </a:buClr>
              <a:buSzPts val="1100"/>
              <a:buFont typeface="Arial"/>
              <a:buNone/>
            </a:pPr>
            <a:r>
              <a:rPr lang="en-US" sz="2300">
                <a:solidFill>
                  <a:schemeClr val="accent1"/>
                </a:solidFill>
              </a:rPr>
              <a:t>presentation begins</a:t>
            </a:r>
            <a:endParaRPr sz="2300">
              <a:solidFill>
                <a:schemeClr val="accent1"/>
              </a:solidFill>
            </a:endParaRPr>
          </a:p>
          <a:p>
            <a:pPr marL="0" lvl="0" indent="0" algn="ctr" rtl="1">
              <a:lnSpc>
                <a:spcPct val="100000"/>
              </a:lnSpc>
              <a:spcBef>
                <a:spcPts val="0"/>
              </a:spcBef>
              <a:spcAft>
                <a:spcPts val="0"/>
              </a:spcAft>
              <a:buClr>
                <a:schemeClr val="dk1"/>
              </a:buClr>
              <a:buSzPts val="1100"/>
              <a:buFont typeface="Arial"/>
              <a:buNone/>
            </a:pPr>
            <a:endParaRPr sz="2300">
              <a:solidFill>
                <a:schemeClr val="accent1"/>
              </a:solidFill>
            </a:endParaRPr>
          </a:p>
          <a:p>
            <a:pPr marL="0" lvl="0" indent="0" algn="ctr" rtl="1">
              <a:lnSpc>
                <a:spcPct val="100000"/>
              </a:lnSpc>
              <a:spcBef>
                <a:spcPts val="0"/>
              </a:spcBef>
              <a:spcAft>
                <a:spcPts val="0"/>
              </a:spcAft>
              <a:buSzPts val="2800"/>
              <a:buNone/>
            </a:pPr>
            <a:endParaRPr sz="2300">
              <a:solidFill>
                <a:schemeClr val="accent1"/>
              </a:solidFill>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10"/>
          <p:cNvSpPr txBox="1">
            <a:spLocks noGrp="1"/>
          </p:cNvSpPr>
          <p:nvPr>
            <p:ph type="ctrTitle"/>
          </p:nvPr>
        </p:nvSpPr>
        <p:spPr>
          <a:xfrm>
            <a:off x="0" y="57150"/>
            <a:ext cx="5334000" cy="4968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5200"/>
              <a:buNone/>
            </a:pPr>
            <a:r>
              <a:rPr lang="en-US" sz="1600"/>
              <a:t>How To define a security rule in the General Ledger (GL) module </a:t>
            </a:r>
            <a:endParaRPr/>
          </a:p>
        </p:txBody>
      </p:sp>
      <p:sp>
        <p:nvSpPr>
          <p:cNvPr id="1245" name="Google Shape;1245;p10"/>
          <p:cNvSpPr txBox="1">
            <a:spLocks noGrp="1"/>
          </p:cNvSpPr>
          <p:nvPr>
            <p:ph type="subTitle" idx="1"/>
          </p:nvPr>
        </p:nvSpPr>
        <p:spPr>
          <a:xfrm>
            <a:off x="152400" y="285750"/>
            <a:ext cx="5486400" cy="89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endParaRPr sz="1400"/>
          </a:p>
          <a:p>
            <a:pPr marL="0" lvl="0" indent="0" algn="l" rtl="0">
              <a:lnSpc>
                <a:spcPct val="100000"/>
              </a:lnSpc>
              <a:spcBef>
                <a:spcPts val="0"/>
              </a:spcBef>
              <a:spcAft>
                <a:spcPts val="0"/>
              </a:spcAft>
              <a:buSzPts val="2800"/>
              <a:buNone/>
            </a:pPr>
            <a:r>
              <a:rPr lang="en-US" sz="1400"/>
              <a:t>1. Navigate to Security Rules Setup</a:t>
            </a:r>
            <a:endParaRPr/>
          </a:p>
          <a:p>
            <a:pPr marL="0" lvl="0" indent="0" algn="l" rtl="0">
              <a:lnSpc>
                <a:spcPct val="100000"/>
              </a:lnSpc>
              <a:spcBef>
                <a:spcPts val="0"/>
              </a:spcBef>
              <a:spcAft>
                <a:spcPts val="0"/>
              </a:spcAft>
              <a:buSzPts val="2800"/>
              <a:buNone/>
            </a:pPr>
            <a:r>
              <a:rPr lang="en-US" sz="1400"/>
              <a:t>•	Responsibility: General Ledger Super User (or any responsibility with access to GL setup).</a:t>
            </a:r>
            <a:endParaRPr/>
          </a:p>
          <a:p>
            <a:pPr marL="0" lvl="0" indent="0" algn="l" rtl="0">
              <a:lnSpc>
                <a:spcPct val="100000"/>
              </a:lnSpc>
              <a:spcBef>
                <a:spcPts val="0"/>
              </a:spcBef>
              <a:spcAft>
                <a:spcPts val="0"/>
              </a:spcAft>
              <a:buSzPts val="2800"/>
              <a:buNone/>
            </a:pPr>
            <a:r>
              <a:rPr lang="en-US" sz="1400"/>
              <a:t>•	Menu Path: Setup → Financials → Flexfields → Key → Security → Define.</a:t>
            </a:r>
            <a:endParaRPr/>
          </a:p>
          <a:p>
            <a:pPr marL="0" lvl="0" indent="0" algn="l" rtl="0">
              <a:lnSpc>
                <a:spcPct val="100000"/>
              </a:lnSpc>
              <a:spcBef>
                <a:spcPts val="0"/>
              </a:spcBef>
              <a:spcAft>
                <a:spcPts val="0"/>
              </a:spcAft>
              <a:buSzPts val="2800"/>
              <a:buNone/>
            </a:pPr>
            <a:r>
              <a:rPr lang="en-US" sz="1400"/>
              <a:t>2. Create a New Security Rule</a:t>
            </a:r>
            <a:endParaRPr/>
          </a:p>
          <a:p>
            <a:pPr marL="0" lvl="0" indent="0" algn="l" rtl="0">
              <a:lnSpc>
                <a:spcPct val="100000"/>
              </a:lnSpc>
              <a:spcBef>
                <a:spcPts val="0"/>
              </a:spcBef>
              <a:spcAft>
                <a:spcPts val="0"/>
              </a:spcAft>
              <a:buSzPts val="2800"/>
              <a:buNone/>
            </a:pPr>
            <a:r>
              <a:rPr lang="en-US" sz="1400"/>
              <a:t>•	Application: Choose the relevant application ( General Ledger).</a:t>
            </a:r>
            <a:endParaRPr/>
          </a:p>
          <a:p>
            <a:pPr marL="0" lvl="0" indent="0" algn="l" rtl="0">
              <a:lnSpc>
                <a:spcPct val="100000"/>
              </a:lnSpc>
              <a:spcBef>
                <a:spcPts val="0"/>
              </a:spcBef>
              <a:spcAft>
                <a:spcPts val="0"/>
              </a:spcAft>
              <a:buSzPts val="2800"/>
              <a:buNone/>
            </a:pPr>
            <a:r>
              <a:rPr lang="en-US" sz="1400"/>
              <a:t>•	Title: Enter a title for the security rule that reflects its purpose.( Accounting flexfield)  </a:t>
            </a:r>
            <a:endParaRPr/>
          </a:p>
          <a:p>
            <a:pPr marL="0" lvl="0" indent="0" algn="l" rtl="0">
              <a:lnSpc>
                <a:spcPct val="100000"/>
              </a:lnSpc>
              <a:spcBef>
                <a:spcPts val="0"/>
              </a:spcBef>
              <a:spcAft>
                <a:spcPts val="0"/>
              </a:spcAft>
              <a:buSzPts val="2800"/>
              <a:buNone/>
            </a:pPr>
            <a:r>
              <a:rPr lang="en-US" sz="1400"/>
              <a:t>•	Structure: Choose the accounting flexfield structure for which the rule is being defined.( Operations accounting Flex ) </a:t>
            </a:r>
            <a:endParaRPr/>
          </a:p>
          <a:p>
            <a:pPr marL="0" lvl="0" indent="0" algn="l" rtl="0">
              <a:lnSpc>
                <a:spcPct val="100000"/>
              </a:lnSpc>
              <a:spcBef>
                <a:spcPts val="0"/>
              </a:spcBef>
              <a:spcAft>
                <a:spcPts val="0"/>
              </a:spcAft>
              <a:buSzPts val="2800"/>
              <a:buNone/>
            </a:pPr>
            <a:r>
              <a:rPr lang="en-US" sz="1400"/>
              <a:t>•	Segment: ( Account) </a:t>
            </a:r>
            <a:endParaRPr/>
          </a:p>
          <a:p>
            <a:pPr marL="0" lvl="0" indent="0" algn="l" rtl="0">
              <a:lnSpc>
                <a:spcPct val="100000"/>
              </a:lnSpc>
              <a:spcBef>
                <a:spcPts val="0"/>
              </a:spcBef>
              <a:spcAft>
                <a:spcPts val="0"/>
              </a:spcAft>
              <a:buSzPts val="2800"/>
              <a:buNone/>
            </a:pPr>
            <a:r>
              <a:rPr lang="en-US" sz="1400"/>
              <a:t>•	3. Define Security Rule Elements</a:t>
            </a:r>
            <a:endParaRPr/>
          </a:p>
          <a:p>
            <a:pPr marL="0" lvl="0" indent="0" algn="l" rtl="0">
              <a:lnSpc>
                <a:spcPct val="100000"/>
              </a:lnSpc>
              <a:spcBef>
                <a:spcPts val="0"/>
              </a:spcBef>
              <a:spcAft>
                <a:spcPts val="0"/>
              </a:spcAft>
              <a:buSzPts val="2800"/>
              <a:buNone/>
            </a:pPr>
            <a:r>
              <a:rPr lang="en-US" sz="1400"/>
              <a:t>•	In the Security Rule Elements window, you define the segments and the allowed or restricted values.</a:t>
            </a:r>
            <a:endParaRPr/>
          </a:p>
          <a:p>
            <a:pPr marL="0" lvl="0" indent="0" algn="l" rtl="0">
              <a:lnSpc>
                <a:spcPct val="100000"/>
              </a:lnSpc>
              <a:spcBef>
                <a:spcPts val="0"/>
              </a:spcBef>
              <a:spcAft>
                <a:spcPts val="0"/>
              </a:spcAft>
              <a:buSzPts val="2800"/>
              <a:buNone/>
            </a:pPr>
            <a:r>
              <a:rPr lang="en-US" sz="1400"/>
              <a:t>•	Click on Segment to specify the flexfield segment (e.g., Company, Department, Account) for which you want to apply the security rule.</a:t>
            </a:r>
            <a:endParaRPr/>
          </a:p>
          <a:p>
            <a:pPr marL="0" lvl="0" indent="0" algn="l" rtl="0">
              <a:lnSpc>
                <a:spcPct val="100000"/>
              </a:lnSpc>
              <a:spcBef>
                <a:spcPts val="0"/>
              </a:spcBef>
              <a:spcAft>
                <a:spcPts val="0"/>
              </a:spcAft>
              <a:buSzPts val="2800"/>
              <a:buNone/>
            </a:pPr>
            <a:r>
              <a:rPr lang="en-US" sz="1400"/>
              <a:t>4. **Assign Condition (Include/Exclude Values)</a:t>
            </a:r>
            <a:endParaRPr/>
          </a:p>
        </p:txBody>
      </p:sp>
      <p:pic>
        <p:nvPicPr>
          <p:cNvPr id="1246" name="Google Shape;1246;p10"/>
          <p:cNvPicPr preferRelativeResize="0"/>
          <p:nvPr/>
        </p:nvPicPr>
        <p:blipFill rotWithShape="1">
          <a:blip r:embed="rId3">
            <a:alphaModFix/>
          </a:blip>
          <a:srcRect/>
          <a:stretch/>
        </p:blipFill>
        <p:spPr>
          <a:xfrm>
            <a:off x="5638800" y="59872"/>
            <a:ext cx="2820480" cy="1275501"/>
          </a:xfrm>
          <a:prstGeom prst="rect">
            <a:avLst/>
          </a:prstGeom>
          <a:noFill/>
          <a:ln>
            <a:noFill/>
          </a:ln>
        </p:spPr>
      </p:pic>
      <p:pic>
        <p:nvPicPr>
          <p:cNvPr id="1247" name="Google Shape;1247;p10"/>
          <p:cNvPicPr preferRelativeResize="0"/>
          <p:nvPr/>
        </p:nvPicPr>
        <p:blipFill rotWithShape="1">
          <a:blip r:embed="rId4">
            <a:alphaModFix/>
          </a:blip>
          <a:srcRect/>
          <a:stretch/>
        </p:blipFill>
        <p:spPr>
          <a:xfrm>
            <a:off x="6096000" y="926112"/>
            <a:ext cx="2590800" cy="1432796"/>
          </a:xfrm>
          <a:prstGeom prst="rect">
            <a:avLst/>
          </a:prstGeom>
          <a:noFill/>
          <a:ln>
            <a:noFill/>
          </a:ln>
        </p:spPr>
      </p:pic>
      <p:pic>
        <p:nvPicPr>
          <p:cNvPr id="1248" name="Google Shape;1248;p10"/>
          <p:cNvPicPr preferRelativeResize="0"/>
          <p:nvPr/>
        </p:nvPicPr>
        <p:blipFill rotWithShape="1">
          <a:blip r:embed="rId5">
            <a:alphaModFix/>
          </a:blip>
          <a:srcRect/>
          <a:stretch/>
        </p:blipFill>
        <p:spPr>
          <a:xfrm>
            <a:off x="5742042" y="2419350"/>
            <a:ext cx="2894520" cy="1600200"/>
          </a:xfrm>
          <a:prstGeom prst="rect">
            <a:avLst/>
          </a:prstGeom>
          <a:noFill/>
          <a:ln>
            <a:noFill/>
          </a:ln>
        </p:spPr>
      </p:pic>
      <p:pic>
        <p:nvPicPr>
          <p:cNvPr id="1249" name="Google Shape;1249;p10"/>
          <p:cNvPicPr preferRelativeResize="0"/>
          <p:nvPr/>
        </p:nvPicPr>
        <p:blipFill rotWithShape="1">
          <a:blip r:embed="rId6">
            <a:alphaModFix/>
          </a:blip>
          <a:srcRect/>
          <a:stretch/>
        </p:blipFill>
        <p:spPr>
          <a:xfrm>
            <a:off x="6324600" y="3426857"/>
            <a:ext cx="2577884" cy="15749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11"/>
          <p:cNvSpPr txBox="1">
            <a:spLocks noGrp="1"/>
          </p:cNvSpPr>
          <p:nvPr>
            <p:ph type="ctrTitle"/>
          </p:nvPr>
        </p:nvSpPr>
        <p:spPr>
          <a:xfrm>
            <a:off x="76200" y="514350"/>
            <a:ext cx="4648200" cy="685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US" sz="1600"/>
              <a:t>To translate a currency in the General Ledger (GL) module in Oracle E-Business Suite (EBS), follow these setup steps:</a:t>
            </a:r>
            <a:br>
              <a:rPr lang="en-US" sz="1600"/>
            </a:br>
            <a:endParaRPr sz="1600"/>
          </a:p>
        </p:txBody>
      </p:sp>
      <p:sp>
        <p:nvSpPr>
          <p:cNvPr id="1255" name="Google Shape;1255;p11"/>
          <p:cNvSpPr txBox="1">
            <a:spLocks noGrp="1"/>
          </p:cNvSpPr>
          <p:nvPr>
            <p:ph type="subTitle" idx="1"/>
          </p:nvPr>
        </p:nvSpPr>
        <p:spPr>
          <a:xfrm>
            <a:off x="26437" y="895350"/>
            <a:ext cx="7848600" cy="10576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100"/>
              <a:t>1.Define Currencies:</a:t>
            </a:r>
            <a:endParaRPr/>
          </a:p>
          <a:p>
            <a:pPr marL="0" lvl="0" indent="0" algn="l" rtl="0">
              <a:lnSpc>
                <a:spcPct val="100000"/>
              </a:lnSpc>
              <a:spcBef>
                <a:spcPts val="0"/>
              </a:spcBef>
              <a:spcAft>
                <a:spcPts val="0"/>
              </a:spcAft>
              <a:buSzPts val="2800"/>
              <a:buNone/>
            </a:pPr>
            <a:r>
              <a:rPr lang="en-US" sz="1100"/>
              <a:t>•Navigate to Setup &gt; Currencies &gt; Define.</a:t>
            </a:r>
            <a:endParaRPr/>
          </a:p>
          <a:p>
            <a:pPr marL="0" lvl="0" indent="0" algn="l" rtl="0">
              <a:lnSpc>
                <a:spcPct val="100000"/>
              </a:lnSpc>
              <a:spcBef>
                <a:spcPts val="0"/>
              </a:spcBef>
              <a:spcAft>
                <a:spcPts val="0"/>
              </a:spcAft>
              <a:buSzPts val="2800"/>
              <a:buNone/>
            </a:pPr>
            <a:r>
              <a:rPr lang="en-US" sz="1100"/>
              <a:t>•Define the foreign currencies you will be using.</a:t>
            </a:r>
            <a:endParaRPr/>
          </a:p>
          <a:p>
            <a:pPr marL="0" lvl="0" indent="0" algn="l" rtl="0">
              <a:lnSpc>
                <a:spcPct val="100000"/>
              </a:lnSpc>
              <a:spcBef>
                <a:spcPts val="0"/>
              </a:spcBef>
              <a:spcAft>
                <a:spcPts val="0"/>
              </a:spcAft>
              <a:buSzPts val="2800"/>
              <a:buNone/>
            </a:pPr>
            <a:r>
              <a:rPr lang="en-US" sz="1100"/>
              <a:t>2.Set Up Daily Rates:</a:t>
            </a:r>
            <a:endParaRPr/>
          </a:p>
          <a:p>
            <a:pPr marL="0" lvl="0" indent="0" algn="l" rtl="0">
              <a:lnSpc>
                <a:spcPct val="100000"/>
              </a:lnSpc>
              <a:spcBef>
                <a:spcPts val="0"/>
              </a:spcBef>
              <a:spcAft>
                <a:spcPts val="0"/>
              </a:spcAft>
              <a:buSzPts val="2800"/>
              <a:buNone/>
            </a:pPr>
            <a:r>
              <a:rPr lang="en-US" sz="1100"/>
              <a:t>•Go to Setup &gt; Currencies &gt; Rates &gt; Daily.</a:t>
            </a:r>
            <a:endParaRPr/>
          </a:p>
          <a:p>
            <a:pPr marL="0" lvl="0" indent="0" algn="l" rtl="0">
              <a:lnSpc>
                <a:spcPct val="100000"/>
              </a:lnSpc>
              <a:spcBef>
                <a:spcPts val="0"/>
              </a:spcBef>
              <a:spcAft>
                <a:spcPts val="0"/>
              </a:spcAft>
              <a:buSzPts val="2800"/>
              <a:buNone/>
            </a:pPr>
            <a:r>
              <a:rPr lang="en-US" sz="1100"/>
              <a:t>•Define the exchange rates for each currency that needs to be translated.</a:t>
            </a:r>
            <a:endParaRPr/>
          </a:p>
          <a:p>
            <a:pPr marL="0" lvl="0" indent="0" algn="l" rtl="0">
              <a:lnSpc>
                <a:spcPct val="100000"/>
              </a:lnSpc>
              <a:spcBef>
                <a:spcPts val="0"/>
              </a:spcBef>
              <a:spcAft>
                <a:spcPts val="0"/>
              </a:spcAft>
              <a:buSzPts val="2800"/>
              <a:buNone/>
            </a:pPr>
            <a:r>
              <a:rPr lang="en-US" sz="1100"/>
              <a:t>3.Assign Ledger Currency:</a:t>
            </a:r>
            <a:endParaRPr/>
          </a:p>
          <a:p>
            <a:pPr marL="0" lvl="0" indent="0" algn="l" rtl="0">
              <a:lnSpc>
                <a:spcPct val="100000"/>
              </a:lnSpc>
              <a:spcBef>
                <a:spcPts val="0"/>
              </a:spcBef>
              <a:spcAft>
                <a:spcPts val="0"/>
              </a:spcAft>
              <a:buSzPts val="2800"/>
              <a:buNone/>
            </a:pPr>
            <a:r>
              <a:rPr lang="en-US" sz="1100"/>
              <a:t>•Go to Setup &gt; Financials &gt; Accounting Setup Manager &gt; Accounting Setups.</a:t>
            </a:r>
            <a:endParaRPr/>
          </a:p>
          <a:p>
            <a:pPr marL="0" lvl="0" indent="0" algn="l" rtl="0">
              <a:lnSpc>
                <a:spcPct val="100000"/>
              </a:lnSpc>
              <a:spcBef>
                <a:spcPts val="0"/>
              </a:spcBef>
              <a:spcAft>
                <a:spcPts val="0"/>
              </a:spcAft>
              <a:buSzPts val="2800"/>
              <a:buNone/>
            </a:pPr>
            <a:r>
              <a:rPr lang="en-US" sz="1100"/>
              <a:t>•Select the ledger for which you want to translate the currency.</a:t>
            </a:r>
            <a:endParaRPr/>
          </a:p>
          <a:p>
            <a:pPr marL="0" lvl="0" indent="0" algn="l" rtl="0">
              <a:lnSpc>
                <a:spcPct val="100000"/>
              </a:lnSpc>
              <a:spcBef>
                <a:spcPts val="0"/>
              </a:spcBef>
              <a:spcAft>
                <a:spcPts val="0"/>
              </a:spcAft>
              <a:buSzPts val="2800"/>
              <a:buNone/>
            </a:pPr>
            <a:r>
              <a:rPr lang="en-US" sz="1100"/>
              <a:t>•Assign the primary ledger and select the reporting currencies, if applicable.</a:t>
            </a:r>
            <a:endParaRPr/>
          </a:p>
          <a:p>
            <a:pPr marL="0" lvl="0" indent="0" algn="l" rtl="0">
              <a:lnSpc>
                <a:spcPct val="100000"/>
              </a:lnSpc>
              <a:spcBef>
                <a:spcPts val="0"/>
              </a:spcBef>
              <a:spcAft>
                <a:spcPts val="0"/>
              </a:spcAft>
              <a:buSzPts val="2800"/>
              <a:buNone/>
            </a:pPr>
            <a:r>
              <a:rPr lang="en-US" sz="1100"/>
              <a:t>4.Enable Translation Feature:</a:t>
            </a:r>
            <a:endParaRPr/>
          </a:p>
          <a:p>
            <a:pPr marL="0" lvl="0" indent="0" algn="l" rtl="0">
              <a:lnSpc>
                <a:spcPct val="100000"/>
              </a:lnSpc>
              <a:spcBef>
                <a:spcPts val="0"/>
              </a:spcBef>
              <a:spcAft>
                <a:spcPts val="0"/>
              </a:spcAft>
              <a:buSzPts val="2800"/>
              <a:buNone/>
            </a:pPr>
            <a:r>
              <a:rPr lang="en-US" sz="1100"/>
              <a:t>•In Setup &gt; Financials &gt; Currencies &gt; Translation, check that translation options are enabled for the ledger.</a:t>
            </a:r>
            <a:endParaRPr/>
          </a:p>
          <a:p>
            <a:pPr marL="0" lvl="0" indent="0" algn="l" rtl="0">
              <a:lnSpc>
                <a:spcPct val="100000"/>
              </a:lnSpc>
              <a:spcBef>
                <a:spcPts val="0"/>
              </a:spcBef>
              <a:spcAft>
                <a:spcPts val="0"/>
              </a:spcAft>
              <a:buSzPts val="2800"/>
              <a:buNone/>
            </a:pPr>
            <a:r>
              <a:rPr lang="en-US" sz="1100"/>
              <a:t>5.Translation Periods:</a:t>
            </a:r>
            <a:endParaRPr/>
          </a:p>
          <a:p>
            <a:pPr marL="0" lvl="0" indent="0" algn="l" rtl="0">
              <a:lnSpc>
                <a:spcPct val="100000"/>
              </a:lnSpc>
              <a:spcBef>
                <a:spcPts val="0"/>
              </a:spcBef>
              <a:spcAft>
                <a:spcPts val="0"/>
              </a:spcAft>
              <a:buSzPts val="2800"/>
              <a:buNone/>
            </a:pPr>
            <a:r>
              <a:rPr lang="en-US" sz="1100"/>
              <a:t>•Navigate to Journals &gt; Currency &gt; Translation.</a:t>
            </a:r>
            <a:endParaRPr/>
          </a:p>
          <a:p>
            <a:pPr marL="0" lvl="0" indent="0" algn="l" rtl="0">
              <a:lnSpc>
                <a:spcPct val="100000"/>
              </a:lnSpc>
              <a:spcBef>
                <a:spcPts val="0"/>
              </a:spcBef>
              <a:spcAft>
                <a:spcPts val="0"/>
              </a:spcAft>
              <a:buSzPts val="2800"/>
              <a:buNone/>
            </a:pPr>
            <a:r>
              <a:rPr lang="en-US" sz="1100"/>
              <a:t>•Specify the period and currency you want to translate. You can choose whether to translate balances for each period.</a:t>
            </a:r>
            <a:endParaRPr/>
          </a:p>
          <a:p>
            <a:pPr marL="0" lvl="0" indent="0" algn="l" rtl="0">
              <a:lnSpc>
                <a:spcPct val="100000"/>
              </a:lnSpc>
              <a:spcBef>
                <a:spcPts val="0"/>
              </a:spcBef>
              <a:spcAft>
                <a:spcPts val="0"/>
              </a:spcAft>
              <a:buSzPts val="2800"/>
              <a:buNone/>
            </a:pPr>
            <a:r>
              <a:rPr lang="en-US" sz="1100"/>
              <a:t>6.Run Currency Translation:</a:t>
            </a:r>
            <a:endParaRPr/>
          </a:p>
          <a:p>
            <a:pPr marL="0" lvl="0" indent="0" algn="l" rtl="0">
              <a:lnSpc>
                <a:spcPct val="100000"/>
              </a:lnSpc>
              <a:spcBef>
                <a:spcPts val="0"/>
              </a:spcBef>
              <a:spcAft>
                <a:spcPts val="0"/>
              </a:spcAft>
              <a:buSzPts val="2800"/>
              <a:buNone/>
            </a:pPr>
            <a:r>
              <a:rPr lang="en-US" sz="1100"/>
              <a:t>•\\Go to Journals &gt; Currency &gt; Translation.</a:t>
            </a:r>
            <a:endParaRPr/>
          </a:p>
          <a:p>
            <a:pPr marL="0" lvl="0" indent="0" algn="l" rtl="0">
              <a:lnSpc>
                <a:spcPct val="100000"/>
              </a:lnSpc>
              <a:spcBef>
                <a:spcPts val="0"/>
              </a:spcBef>
              <a:spcAft>
                <a:spcPts val="0"/>
              </a:spcAft>
              <a:buSzPts val="2800"/>
              <a:buNone/>
            </a:pPr>
            <a:r>
              <a:rPr lang="en-US" sz="1100"/>
              <a:t>•Select the range of accounts, and specify whether to translate using period-end rates, average rates, or historical rates.</a:t>
            </a:r>
            <a:endParaRPr/>
          </a:p>
          <a:p>
            <a:pPr marL="0" lvl="0" indent="0" algn="l" rtl="0">
              <a:lnSpc>
                <a:spcPct val="100000"/>
              </a:lnSpc>
              <a:spcBef>
                <a:spcPts val="0"/>
              </a:spcBef>
              <a:spcAft>
                <a:spcPts val="0"/>
              </a:spcAft>
              <a:buSzPts val="2800"/>
              <a:buNone/>
            </a:pPr>
            <a:r>
              <a:rPr lang="en-US" sz="1100"/>
              <a:t>•Choose the source and target currency, and then run the translation process.</a:t>
            </a:r>
            <a:endParaRPr/>
          </a:p>
          <a:p>
            <a:pPr marL="0" lvl="0" indent="0" algn="l" rtl="0">
              <a:lnSpc>
                <a:spcPct val="100000"/>
              </a:lnSpc>
              <a:spcBef>
                <a:spcPts val="0"/>
              </a:spcBef>
              <a:spcAft>
                <a:spcPts val="0"/>
              </a:spcAft>
              <a:buSzPts val="2800"/>
              <a:buNone/>
            </a:pPr>
            <a:r>
              <a:rPr lang="en-US" sz="1100"/>
              <a:t>7.Review Translated Balances:</a:t>
            </a:r>
            <a:endParaRPr/>
          </a:p>
          <a:p>
            <a:pPr marL="0" lvl="0" indent="0" algn="l" rtl="0">
              <a:lnSpc>
                <a:spcPct val="100000"/>
              </a:lnSpc>
              <a:spcBef>
                <a:spcPts val="0"/>
              </a:spcBef>
              <a:spcAft>
                <a:spcPts val="0"/>
              </a:spcAft>
              <a:buSzPts val="2800"/>
              <a:buNone/>
            </a:pPr>
            <a:r>
              <a:rPr lang="en-US" sz="1100"/>
              <a:t>•After the translation process is complete, review the translated balances in Inquiry &gt; Account &gt; Inquiry.</a:t>
            </a:r>
            <a:endParaRPr/>
          </a:p>
        </p:txBody>
      </p:sp>
      <p:pic>
        <p:nvPicPr>
          <p:cNvPr id="1256" name="Google Shape;1256;p11"/>
          <p:cNvPicPr preferRelativeResize="0"/>
          <p:nvPr/>
        </p:nvPicPr>
        <p:blipFill rotWithShape="1">
          <a:blip r:embed="rId3">
            <a:alphaModFix/>
          </a:blip>
          <a:srcRect/>
          <a:stretch/>
        </p:blipFill>
        <p:spPr>
          <a:xfrm>
            <a:off x="5334000" y="332015"/>
            <a:ext cx="3429000" cy="1916474"/>
          </a:xfrm>
          <a:prstGeom prst="rect">
            <a:avLst/>
          </a:prstGeom>
          <a:noFill/>
          <a:ln>
            <a:noFill/>
          </a:ln>
        </p:spPr>
      </p:pic>
      <p:pic>
        <p:nvPicPr>
          <p:cNvPr id="1257" name="Google Shape;1257;p11"/>
          <p:cNvPicPr preferRelativeResize="0"/>
          <p:nvPr/>
        </p:nvPicPr>
        <p:blipFill rotWithShape="1">
          <a:blip r:embed="rId4">
            <a:alphaModFix/>
          </a:blip>
          <a:srcRect/>
          <a:stretch/>
        </p:blipFill>
        <p:spPr>
          <a:xfrm>
            <a:off x="6106885" y="1504950"/>
            <a:ext cx="2804423" cy="1852236"/>
          </a:xfrm>
          <a:prstGeom prst="rect">
            <a:avLst/>
          </a:prstGeom>
          <a:noFill/>
          <a:ln>
            <a:noFill/>
          </a:ln>
        </p:spPr>
      </p:pic>
      <p:pic>
        <p:nvPicPr>
          <p:cNvPr id="1258" name="Google Shape;1258;p11"/>
          <p:cNvPicPr preferRelativeResize="0"/>
          <p:nvPr/>
        </p:nvPicPr>
        <p:blipFill rotWithShape="1">
          <a:blip r:embed="rId5">
            <a:alphaModFix/>
          </a:blip>
          <a:srcRect/>
          <a:stretch/>
        </p:blipFill>
        <p:spPr>
          <a:xfrm>
            <a:off x="6781800" y="2724150"/>
            <a:ext cx="2362200" cy="19694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2"/>
          <p:cNvSpPr txBox="1">
            <a:spLocks noGrp="1"/>
          </p:cNvSpPr>
          <p:nvPr>
            <p:ph type="ctrTitle"/>
          </p:nvPr>
        </p:nvSpPr>
        <p:spPr>
          <a:xfrm>
            <a:off x="0" y="1047750"/>
            <a:ext cx="4572000" cy="381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US" sz="1600"/>
              <a:t>In Oracle E-Business Suite (EBS), performing a currency revaluation in the General Ledger (GL) module allows you to adjust the value of foreign currency balances due to exchange rate fluctuations</a:t>
            </a:r>
            <a:endParaRPr/>
          </a:p>
        </p:txBody>
      </p:sp>
      <p:sp>
        <p:nvSpPr>
          <p:cNvPr id="1264" name="Google Shape;1264;p12"/>
          <p:cNvSpPr txBox="1">
            <a:spLocks noGrp="1"/>
          </p:cNvSpPr>
          <p:nvPr>
            <p:ph type="subTitle" idx="1"/>
          </p:nvPr>
        </p:nvSpPr>
        <p:spPr>
          <a:xfrm>
            <a:off x="152400" y="1276350"/>
            <a:ext cx="4495800" cy="89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400"/>
              <a:t>Define Revaluation Accounts (if not already done)</a:t>
            </a:r>
            <a:endParaRPr/>
          </a:p>
          <a:p>
            <a:pPr marL="0" lvl="0" indent="0" algn="l" rtl="0">
              <a:lnSpc>
                <a:spcPct val="100000"/>
              </a:lnSpc>
              <a:spcBef>
                <a:spcPts val="0"/>
              </a:spcBef>
              <a:spcAft>
                <a:spcPts val="0"/>
              </a:spcAft>
              <a:buSzPts val="2800"/>
              <a:buNone/>
            </a:pPr>
            <a:r>
              <a:rPr lang="en-US" sz="1400"/>
              <a:t>oNavigate to General Ledger Responsibility &gt; Setup &gt; Financials &gt; Currencies &gt; Revaluation.</a:t>
            </a:r>
            <a:endParaRPr/>
          </a:p>
          <a:p>
            <a:pPr marL="0" lvl="0" indent="0" algn="l" rtl="0">
              <a:lnSpc>
                <a:spcPct val="100000"/>
              </a:lnSpc>
              <a:spcBef>
                <a:spcPts val="0"/>
              </a:spcBef>
              <a:spcAft>
                <a:spcPts val="0"/>
              </a:spcAft>
              <a:buSzPts val="2800"/>
              <a:buNone/>
            </a:pPr>
            <a:r>
              <a:rPr lang="en-US" sz="1400"/>
              <a:t>oDefine the revaluation template by specifying the account range</a:t>
            </a:r>
            <a:r>
              <a:rPr lang="en-US" sz="1050"/>
              <a:t> </a:t>
            </a:r>
            <a:r>
              <a:rPr lang="en-US" sz="1400"/>
              <a:t>that needs to be revalued.</a:t>
            </a:r>
            <a:endParaRPr/>
          </a:p>
          <a:p>
            <a:pPr marL="0" lvl="0" indent="0" algn="l" rtl="0">
              <a:lnSpc>
                <a:spcPct val="100000"/>
              </a:lnSpc>
              <a:spcBef>
                <a:spcPts val="0"/>
              </a:spcBef>
              <a:spcAft>
                <a:spcPts val="0"/>
              </a:spcAft>
              <a:buSzPts val="2800"/>
              <a:buNone/>
            </a:pPr>
            <a:r>
              <a:rPr lang="en-US" sz="1400"/>
              <a:t>O Select the appropriate revaluation method: Gain/Loss or Unrealized Gain/Loss.</a:t>
            </a:r>
            <a:endParaRPr/>
          </a:p>
          <a:p>
            <a:pPr marL="0" lvl="0" indent="0" algn="l" rtl="0">
              <a:lnSpc>
                <a:spcPct val="100000"/>
              </a:lnSpc>
              <a:spcBef>
                <a:spcPts val="0"/>
              </a:spcBef>
              <a:spcAft>
                <a:spcPts val="0"/>
              </a:spcAft>
              <a:buSzPts val="2800"/>
              <a:buNone/>
            </a:pPr>
            <a:r>
              <a:rPr lang="en-US" sz="1400"/>
              <a:t>2. Set Up Revaluation Options</a:t>
            </a:r>
            <a:endParaRPr/>
          </a:p>
          <a:p>
            <a:pPr marL="0" lvl="0" indent="0" algn="l" rtl="0">
              <a:lnSpc>
                <a:spcPct val="100000"/>
              </a:lnSpc>
              <a:spcBef>
                <a:spcPts val="0"/>
              </a:spcBef>
              <a:spcAft>
                <a:spcPts val="0"/>
              </a:spcAft>
              <a:buSzPts val="2800"/>
              <a:buNone/>
            </a:pPr>
            <a:r>
              <a:rPr lang="en-US" sz="1400"/>
              <a:t>oUnder the Revaluation window, select the following:</a:t>
            </a:r>
            <a:endParaRPr/>
          </a:p>
          <a:p>
            <a:pPr marL="0" lvl="0" indent="0" algn="l" rtl="0">
              <a:lnSpc>
                <a:spcPct val="100000"/>
              </a:lnSpc>
              <a:spcBef>
                <a:spcPts val="0"/>
              </a:spcBef>
              <a:spcAft>
                <a:spcPts val="0"/>
              </a:spcAft>
              <a:buSzPts val="2800"/>
              <a:buNone/>
            </a:pPr>
            <a:r>
              <a:rPr lang="en-US" sz="1400"/>
              <a:t>Currency: Choose the currency to be revalued.</a:t>
            </a:r>
            <a:endParaRPr/>
          </a:p>
          <a:p>
            <a:pPr marL="0" lvl="0" indent="0" algn="l" rtl="0">
              <a:lnSpc>
                <a:spcPct val="100000"/>
              </a:lnSpc>
              <a:spcBef>
                <a:spcPts val="0"/>
              </a:spcBef>
              <a:spcAft>
                <a:spcPts val="0"/>
              </a:spcAft>
              <a:buSzPts val="2800"/>
              <a:buNone/>
            </a:pPr>
            <a:r>
              <a:rPr lang="en-US" sz="1400"/>
              <a:t>Revaluation Rate Type: Choose a rate type (D_rate ).</a:t>
            </a:r>
            <a:endParaRPr/>
          </a:p>
          <a:p>
            <a:pPr marL="0" lvl="0" indent="0" algn="l" rtl="0">
              <a:lnSpc>
                <a:spcPct val="100000"/>
              </a:lnSpc>
              <a:spcBef>
                <a:spcPts val="0"/>
              </a:spcBef>
              <a:spcAft>
                <a:spcPts val="0"/>
              </a:spcAft>
              <a:buSzPts val="2800"/>
              <a:buNone/>
            </a:pPr>
            <a:r>
              <a:rPr lang="en-US" sz="1400"/>
              <a:t>Rate Date: Specify the date for which the revaluation rate should apply (typically the last day of the accounting period).</a:t>
            </a:r>
            <a:endParaRPr/>
          </a:p>
          <a:p>
            <a:pPr marL="0" lvl="0" indent="0" algn="l" rtl="0">
              <a:lnSpc>
                <a:spcPct val="100000"/>
              </a:lnSpc>
              <a:spcBef>
                <a:spcPts val="0"/>
              </a:spcBef>
              <a:spcAft>
                <a:spcPts val="0"/>
              </a:spcAft>
              <a:buSzPts val="2800"/>
              <a:buNone/>
            </a:pPr>
            <a:r>
              <a:rPr lang="en-US" sz="1400"/>
              <a:t>Rate Source: Select whether the rate is manually entered or automatically derived from the system’s exchange rate setup. </a:t>
            </a:r>
            <a:endParaRPr/>
          </a:p>
        </p:txBody>
      </p:sp>
      <p:pic>
        <p:nvPicPr>
          <p:cNvPr id="1265" name="Google Shape;1265;p12"/>
          <p:cNvPicPr preferRelativeResize="0"/>
          <p:nvPr/>
        </p:nvPicPr>
        <p:blipFill rotWithShape="1">
          <a:blip r:embed="rId3">
            <a:alphaModFix/>
          </a:blip>
          <a:srcRect/>
          <a:stretch/>
        </p:blipFill>
        <p:spPr>
          <a:xfrm>
            <a:off x="4876799" y="209550"/>
            <a:ext cx="3869573" cy="2590800"/>
          </a:xfrm>
          <a:prstGeom prst="rect">
            <a:avLst/>
          </a:prstGeom>
          <a:noFill/>
          <a:ln>
            <a:noFill/>
          </a:ln>
        </p:spPr>
      </p:pic>
      <p:pic>
        <p:nvPicPr>
          <p:cNvPr id="1266" name="Google Shape;1266;p12"/>
          <p:cNvPicPr preferRelativeResize="0"/>
          <p:nvPr/>
        </p:nvPicPr>
        <p:blipFill rotWithShape="1">
          <a:blip r:embed="rId4">
            <a:alphaModFix/>
          </a:blip>
          <a:srcRect/>
          <a:stretch/>
        </p:blipFill>
        <p:spPr>
          <a:xfrm>
            <a:off x="4876799" y="1809750"/>
            <a:ext cx="3810000" cy="305839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p13"/>
          <p:cNvSpPr txBox="1">
            <a:spLocks noGrp="1"/>
          </p:cNvSpPr>
          <p:nvPr>
            <p:ph type="subTitle" idx="1"/>
          </p:nvPr>
        </p:nvSpPr>
        <p:spPr>
          <a:xfrm>
            <a:off x="228600" y="97195"/>
            <a:ext cx="5410200" cy="123705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400"/>
              <a:t>3.Run the Revaluation Process</a:t>
            </a:r>
            <a:endParaRPr/>
          </a:p>
          <a:p>
            <a:pPr marL="285750" lvl="0" indent="-285750" algn="l" rtl="0">
              <a:lnSpc>
                <a:spcPct val="100000"/>
              </a:lnSpc>
              <a:spcBef>
                <a:spcPts val="0"/>
              </a:spcBef>
              <a:spcAft>
                <a:spcPts val="0"/>
              </a:spcAft>
              <a:buSzPts val="2800"/>
              <a:buFont typeface="Arial"/>
              <a:buChar char="•"/>
            </a:pPr>
            <a:r>
              <a:rPr lang="en-US" sz="1400"/>
              <a:t>Go to Ledger &gt; Requests &gt; Run.</a:t>
            </a:r>
            <a:endParaRPr/>
          </a:p>
          <a:p>
            <a:pPr marL="285750" lvl="0" indent="-285750" algn="l" rtl="0">
              <a:lnSpc>
                <a:spcPct val="100000"/>
              </a:lnSpc>
              <a:spcBef>
                <a:spcPts val="0"/>
              </a:spcBef>
              <a:spcAft>
                <a:spcPts val="0"/>
              </a:spcAft>
              <a:buSzPts val="2800"/>
              <a:buFont typeface="Arial"/>
              <a:buChar char="•"/>
            </a:pPr>
            <a:r>
              <a:rPr lang="en-US" sz="1400"/>
              <a:t> Select Program - Revalue Balances.</a:t>
            </a:r>
            <a:endParaRPr/>
          </a:p>
          <a:p>
            <a:pPr marL="285750" lvl="0" indent="-285750" algn="l" rtl="0">
              <a:lnSpc>
                <a:spcPct val="100000"/>
              </a:lnSpc>
              <a:spcBef>
                <a:spcPts val="0"/>
              </a:spcBef>
              <a:spcAft>
                <a:spcPts val="0"/>
              </a:spcAft>
              <a:buSzPts val="2800"/>
              <a:buFont typeface="Arial"/>
              <a:buChar char="•"/>
            </a:pPr>
            <a:r>
              <a:rPr lang="en-US" sz="1400"/>
              <a:t>oEnter the following parameters:</a:t>
            </a:r>
            <a:endParaRPr/>
          </a:p>
          <a:p>
            <a:pPr marL="0" lvl="0" indent="0" algn="l" rtl="0">
              <a:lnSpc>
                <a:spcPct val="100000"/>
              </a:lnSpc>
              <a:spcBef>
                <a:spcPts val="0"/>
              </a:spcBef>
              <a:spcAft>
                <a:spcPts val="0"/>
              </a:spcAft>
              <a:buSzPts val="2800"/>
              <a:buNone/>
            </a:pPr>
            <a:r>
              <a:rPr lang="en-US" sz="1400"/>
              <a:t>Ledger: Specify the ledger for which the revaluation is being performed.</a:t>
            </a:r>
            <a:endParaRPr/>
          </a:p>
          <a:p>
            <a:pPr marL="0" lvl="0" indent="0" algn="l" rtl="0">
              <a:lnSpc>
                <a:spcPct val="100000"/>
              </a:lnSpc>
              <a:spcBef>
                <a:spcPts val="0"/>
              </a:spcBef>
              <a:spcAft>
                <a:spcPts val="0"/>
              </a:spcAft>
              <a:buSzPts val="2800"/>
              <a:buNone/>
            </a:pPr>
            <a:r>
              <a:rPr lang="en-US" sz="1400"/>
              <a:t>Revaluation: Choose the revaluation template.</a:t>
            </a:r>
            <a:endParaRPr/>
          </a:p>
          <a:p>
            <a:pPr marL="0" lvl="0" indent="0" algn="l" rtl="0">
              <a:lnSpc>
                <a:spcPct val="100000"/>
              </a:lnSpc>
              <a:spcBef>
                <a:spcPts val="0"/>
              </a:spcBef>
              <a:spcAft>
                <a:spcPts val="0"/>
              </a:spcAft>
              <a:buSzPts val="2800"/>
              <a:buNone/>
            </a:pPr>
            <a:r>
              <a:rPr lang="en-US" sz="1400"/>
              <a:t>Accounting Period: Choose the period for which you want to revalue.</a:t>
            </a:r>
            <a:endParaRPr/>
          </a:p>
          <a:p>
            <a:pPr marL="0" lvl="0" indent="0" algn="l" rtl="0">
              <a:lnSpc>
                <a:spcPct val="100000"/>
              </a:lnSpc>
              <a:spcBef>
                <a:spcPts val="0"/>
              </a:spcBef>
              <a:spcAft>
                <a:spcPts val="0"/>
              </a:spcAft>
              <a:buSzPts val="2800"/>
              <a:buNone/>
            </a:pPr>
            <a:r>
              <a:rPr lang="en-US" sz="1400"/>
              <a:t>Effective Date: Choose the date on which the revaluation should be effective.</a:t>
            </a:r>
            <a:endParaRPr/>
          </a:p>
          <a:p>
            <a:pPr marL="0" lvl="0" indent="0" algn="l" rtl="0">
              <a:lnSpc>
                <a:spcPct val="100000"/>
              </a:lnSpc>
              <a:spcBef>
                <a:spcPts val="0"/>
              </a:spcBef>
              <a:spcAft>
                <a:spcPts val="0"/>
              </a:spcAft>
              <a:buSzPts val="2800"/>
              <a:buNone/>
            </a:pPr>
            <a:r>
              <a:rPr lang="en-US" sz="1400"/>
              <a:t>Currency: Specify the foreign currency to revalue.</a:t>
            </a:r>
            <a:endParaRPr/>
          </a:p>
          <a:p>
            <a:pPr marL="0" lvl="0" indent="0" algn="l" rtl="0">
              <a:lnSpc>
                <a:spcPct val="100000"/>
              </a:lnSpc>
              <a:spcBef>
                <a:spcPts val="0"/>
              </a:spcBef>
              <a:spcAft>
                <a:spcPts val="0"/>
              </a:spcAft>
              <a:buSzPts val="2800"/>
              <a:buNone/>
            </a:pPr>
            <a:r>
              <a:rPr lang="en-US" sz="1400"/>
              <a:t>Rate Type: Select the rate type used for revaluation.</a:t>
            </a:r>
            <a:endParaRPr/>
          </a:p>
          <a:p>
            <a:pPr marL="0" lvl="0" indent="0" algn="l" rtl="0">
              <a:lnSpc>
                <a:spcPct val="100000"/>
              </a:lnSpc>
              <a:spcBef>
                <a:spcPts val="0"/>
              </a:spcBef>
              <a:spcAft>
                <a:spcPts val="0"/>
              </a:spcAft>
              <a:buSzPts val="2800"/>
              <a:buNone/>
            </a:pPr>
            <a:r>
              <a:rPr lang="en-US" sz="1400"/>
              <a:t>4.Review the Revaluation Journal Entries</a:t>
            </a:r>
            <a:endParaRPr/>
          </a:p>
          <a:p>
            <a:pPr marL="0" lvl="0" indent="0" algn="l" rtl="0">
              <a:lnSpc>
                <a:spcPct val="100000"/>
              </a:lnSpc>
              <a:spcBef>
                <a:spcPts val="0"/>
              </a:spcBef>
              <a:spcAft>
                <a:spcPts val="0"/>
              </a:spcAft>
              <a:buSzPts val="2800"/>
              <a:buNone/>
            </a:pPr>
            <a:r>
              <a:rPr lang="en-US" sz="1400"/>
              <a:t>oOnce the revaluation program has completed, review the generated journal entries. The system will create unrealized gain/loss journal entries, which can be reviewed in the Journals form.</a:t>
            </a:r>
            <a:endParaRPr/>
          </a:p>
          <a:p>
            <a:pPr marL="0" lvl="0" indent="0" algn="l" rtl="0">
              <a:lnSpc>
                <a:spcPct val="100000"/>
              </a:lnSpc>
              <a:spcBef>
                <a:spcPts val="0"/>
              </a:spcBef>
              <a:spcAft>
                <a:spcPts val="0"/>
              </a:spcAft>
              <a:buSzPts val="2800"/>
              <a:buNone/>
            </a:pPr>
            <a:r>
              <a:rPr lang="en-US" sz="1400"/>
              <a:t>oNavigate to General Ledger &gt; Journals &gt; Enter.</a:t>
            </a:r>
            <a:endParaRPr/>
          </a:p>
          <a:p>
            <a:pPr marL="0" lvl="0" indent="0" algn="l" rtl="0">
              <a:lnSpc>
                <a:spcPct val="100000"/>
              </a:lnSpc>
              <a:spcBef>
                <a:spcPts val="0"/>
              </a:spcBef>
              <a:spcAft>
                <a:spcPts val="0"/>
              </a:spcAft>
              <a:buSzPts val="2800"/>
              <a:buNone/>
            </a:pPr>
            <a:r>
              <a:rPr lang="en-US" sz="1400"/>
              <a:t>oQuery the revaluation journal and verify the details.</a:t>
            </a:r>
            <a:endParaRPr/>
          </a:p>
          <a:p>
            <a:pPr marL="0" lvl="0" indent="0" algn="l" rtl="0">
              <a:lnSpc>
                <a:spcPct val="100000"/>
              </a:lnSpc>
              <a:spcBef>
                <a:spcPts val="0"/>
              </a:spcBef>
              <a:spcAft>
                <a:spcPts val="0"/>
              </a:spcAft>
              <a:buSzPts val="2800"/>
              <a:buNone/>
            </a:pPr>
            <a:r>
              <a:rPr lang="en-US" sz="1400"/>
              <a:t>5.Post the Revaluation Journals</a:t>
            </a:r>
            <a:endParaRPr/>
          </a:p>
          <a:p>
            <a:pPr marL="0" lvl="0" indent="0" algn="l" rtl="0">
              <a:lnSpc>
                <a:spcPct val="100000"/>
              </a:lnSpc>
              <a:spcBef>
                <a:spcPts val="0"/>
              </a:spcBef>
              <a:spcAft>
                <a:spcPts val="0"/>
              </a:spcAft>
              <a:buSzPts val="2800"/>
              <a:buNone/>
            </a:pPr>
            <a:r>
              <a:rPr lang="en-US" sz="1400"/>
              <a:t>oAfter reviewing the journals, post them to update the GL balances.</a:t>
            </a:r>
            <a:endParaRPr/>
          </a:p>
          <a:p>
            <a:pPr marL="0" lvl="0" indent="0" algn="l" rtl="0">
              <a:lnSpc>
                <a:spcPct val="100000"/>
              </a:lnSpc>
              <a:spcBef>
                <a:spcPts val="0"/>
              </a:spcBef>
              <a:spcAft>
                <a:spcPts val="0"/>
              </a:spcAft>
              <a:buSzPts val="2800"/>
              <a:buNone/>
            </a:pPr>
            <a:r>
              <a:rPr lang="en-US" sz="1400"/>
              <a:t>oNavigate to General Ledger &gt; Journals &gt; Post and post the revaluation journals.</a:t>
            </a:r>
            <a:endParaRPr/>
          </a:p>
        </p:txBody>
      </p:sp>
      <p:pic>
        <p:nvPicPr>
          <p:cNvPr id="1272" name="Google Shape;1272;p13"/>
          <p:cNvPicPr preferRelativeResize="0"/>
          <p:nvPr/>
        </p:nvPicPr>
        <p:blipFill rotWithShape="1">
          <a:blip r:embed="rId3">
            <a:alphaModFix/>
          </a:blip>
          <a:srcRect/>
          <a:stretch/>
        </p:blipFill>
        <p:spPr>
          <a:xfrm>
            <a:off x="5562600" y="97195"/>
            <a:ext cx="3308743" cy="1752600"/>
          </a:xfrm>
          <a:prstGeom prst="rect">
            <a:avLst/>
          </a:prstGeom>
          <a:noFill/>
          <a:ln>
            <a:noFill/>
          </a:ln>
        </p:spPr>
      </p:pic>
      <p:pic>
        <p:nvPicPr>
          <p:cNvPr id="1273" name="Google Shape;1273;p13"/>
          <p:cNvPicPr preferRelativeResize="0"/>
          <p:nvPr/>
        </p:nvPicPr>
        <p:blipFill rotWithShape="1">
          <a:blip r:embed="rId4">
            <a:alphaModFix/>
          </a:blip>
          <a:srcRect/>
          <a:stretch/>
        </p:blipFill>
        <p:spPr>
          <a:xfrm>
            <a:off x="6163845" y="1352550"/>
            <a:ext cx="2707498" cy="1752600"/>
          </a:xfrm>
          <a:prstGeom prst="rect">
            <a:avLst/>
          </a:prstGeom>
          <a:noFill/>
          <a:ln>
            <a:noFill/>
          </a:ln>
        </p:spPr>
      </p:pic>
      <p:pic>
        <p:nvPicPr>
          <p:cNvPr id="1274" name="Google Shape;1274;p13"/>
          <p:cNvPicPr preferRelativeResize="0"/>
          <p:nvPr/>
        </p:nvPicPr>
        <p:blipFill rotWithShape="1">
          <a:blip r:embed="rId5">
            <a:alphaModFix/>
          </a:blip>
          <a:srcRect/>
          <a:stretch/>
        </p:blipFill>
        <p:spPr>
          <a:xfrm>
            <a:off x="5486400" y="2261118"/>
            <a:ext cx="2742132" cy="1834632"/>
          </a:xfrm>
          <a:prstGeom prst="rect">
            <a:avLst/>
          </a:prstGeom>
          <a:noFill/>
          <a:ln>
            <a:noFill/>
          </a:ln>
        </p:spPr>
      </p:pic>
      <p:pic>
        <p:nvPicPr>
          <p:cNvPr id="1275" name="Google Shape;1275;p13"/>
          <p:cNvPicPr preferRelativeResize="0"/>
          <p:nvPr/>
        </p:nvPicPr>
        <p:blipFill rotWithShape="1">
          <a:blip r:embed="rId6">
            <a:alphaModFix/>
          </a:blip>
          <a:srcRect/>
          <a:stretch/>
        </p:blipFill>
        <p:spPr>
          <a:xfrm>
            <a:off x="6477000" y="3178434"/>
            <a:ext cx="2472110" cy="1676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14"/>
          <p:cNvSpPr txBox="1">
            <a:spLocks noGrp="1"/>
          </p:cNvSpPr>
          <p:nvPr>
            <p:ph type="ctrTitle"/>
          </p:nvPr>
        </p:nvSpPr>
        <p:spPr>
          <a:xfrm>
            <a:off x="76200" y="57150"/>
            <a:ext cx="5181600" cy="457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US" sz="1800">
                <a:latin typeface="Fjalla One"/>
                <a:ea typeface="Fjalla One"/>
                <a:cs typeface="Fjalla One"/>
                <a:sym typeface="Fjalla One"/>
              </a:rPr>
              <a:t>How to run a standard financial report</a:t>
            </a:r>
            <a:endParaRPr/>
          </a:p>
        </p:txBody>
      </p:sp>
      <p:sp>
        <p:nvSpPr>
          <p:cNvPr id="1281" name="Google Shape;1281;p14"/>
          <p:cNvSpPr txBox="1">
            <a:spLocks noGrp="1"/>
          </p:cNvSpPr>
          <p:nvPr>
            <p:ph type="subTitle" idx="1"/>
          </p:nvPr>
        </p:nvSpPr>
        <p:spPr>
          <a:xfrm>
            <a:off x="149408" y="514350"/>
            <a:ext cx="5336992" cy="462745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a:t>To run a standard financial report in the General Ledger (GL) module using Oracle E-Business Suite (EBS), follow these steps:</a:t>
            </a:r>
            <a:endParaRPr/>
          </a:p>
          <a:p>
            <a:pPr marL="0" lvl="0" indent="0" algn="l" rtl="0">
              <a:lnSpc>
                <a:spcPct val="100000"/>
              </a:lnSpc>
              <a:spcBef>
                <a:spcPts val="0"/>
              </a:spcBef>
              <a:spcAft>
                <a:spcPts val="0"/>
              </a:spcAft>
              <a:buSzPts val="2800"/>
              <a:buNone/>
            </a:pPr>
            <a:r>
              <a:rPr lang="en-US" sz="1600"/>
              <a:t>1.Log into Oracle EBS:</a:t>
            </a:r>
            <a:endParaRPr/>
          </a:p>
          <a:p>
            <a:pPr marL="0" lvl="0" indent="0" algn="l" rtl="0">
              <a:lnSpc>
                <a:spcPct val="100000"/>
              </a:lnSpc>
              <a:spcBef>
                <a:spcPts val="0"/>
              </a:spcBef>
              <a:spcAft>
                <a:spcPts val="0"/>
              </a:spcAft>
              <a:buSzPts val="2800"/>
              <a:buNone/>
            </a:pPr>
            <a:r>
              <a:rPr lang="en-US" sz="1600"/>
              <a:t>•Go to your Oracle EBS instance and log in with your credentials.</a:t>
            </a:r>
            <a:endParaRPr/>
          </a:p>
          <a:p>
            <a:pPr marL="0" lvl="0" indent="0" algn="l" rtl="0">
              <a:lnSpc>
                <a:spcPct val="100000"/>
              </a:lnSpc>
              <a:spcBef>
                <a:spcPts val="0"/>
              </a:spcBef>
              <a:spcAft>
                <a:spcPts val="0"/>
              </a:spcAft>
              <a:buSzPts val="2800"/>
              <a:buNone/>
            </a:pPr>
            <a:r>
              <a:rPr lang="en-US" sz="1600"/>
              <a:t>2.Navigate to the General Ledger Responsibility:</a:t>
            </a:r>
            <a:endParaRPr/>
          </a:p>
          <a:p>
            <a:pPr marL="0" lvl="0" indent="0" algn="l" rtl="0">
              <a:lnSpc>
                <a:spcPct val="100000"/>
              </a:lnSpc>
              <a:spcBef>
                <a:spcPts val="0"/>
              </a:spcBef>
              <a:spcAft>
                <a:spcPts val="0"/>
              </a:spcAft>
              <a:buSzPts val="2800"/>
              <a:buNone/>
            </a:pPr>
            <a:r>
              <a:rPr lang="en-US" sz="1600"/>
              <a:t>•From the main menu, select the appropriate General Ledger responsibility (e.g., "General Ledger Super User" or "General Accounting").</a:t>
            </a:r>
            <a:endParaRPr/>
          </a:p>
          <a:p>
            <a:pPr marL="0" lvl="0" indent="0" algn="l" rtl="0">
              <a:lnSpc>
                <a:spcPct val="100000"/>
              </a:lnSpc>
              <a:spcBef>
                <a:spcPts val="0"/>
              </a:spcBef>
              <a:spcAft>
                <a:spcPts val="0"/>
              </a:spcAft>
              <a:buSzPts val="2800"/>
              <a:buNone/>
            </a:pPr>
            <a:r>
              <a:rPr lang="en-US" sz="1600"/>
              <a:t>3.Open the Reports Submission Window:</a:t>
            </a:r>
            <a:endParaRPr/>
          </a:p>
          <a:p>
            <a:pPr marL="0" lvl="0" indent="0" algn="l" rtl="0">
              <a:lnSpc>
                <a:spcPct val="100000"/>
              </a:lnSpc>
              <a:spcBef>
                <a:spcPts val="0"/>
              </a:spcBef>
              <a:spcAft>
                <a:spcPts val="0"/>
              </a:spcAft>
              <a:buSzPts val="2800"/>
              <a:buNone/>
            </a:pPr>
            <a:r>
              <a:rPr lang="en-US" sz="1600"/>
              <a:t>•Go to Reports &gt; Request &gt; Standard.</a:t>
            </a:r>
            <a:endParaRPr/>
          </a:p>
          <a:p>
            <a:pPr marL="0" lvl="0" indent="0" algn="l" rtl="0">
              <a:lnSpc>
                <a:spcPct val="100000"/>
              </a:lnSpc>
              <a:spcBef>
                <a:spcPts val="0"/>
              </a:spcBef>
              <a:spcAft>
                <a:spcPts val="0"/>
              </a:spcAft>
              <a:buSzPts val="2800"/>
              <a:buNone/>
            </a:pPr>
            <a:r>
              <a:rPr lang="en-US" sz="1600"/>
              <a:t>•In the "Submit a New Request" window, select Single Request and click OK.</a:t>
            </a:r>
            <a:endParaRPr/>
          </a:p>
          <a:p>
            <a:pPr marL="0" lvl="0" indent="0" algn="l" rtl="0">
              <a:lnSpc>
                <a:spcPct val="100000"/>
              </a:lnSpc>
              <a:spcBef>
                <a:spcPts val="0"/>
              </a:spcBef>
              <a:spcAft>
                <a:spcPts val="0"/>
              </a:spcAft>
              <a:buSzPts val="2800"/>
              <a:buNone/>
            </a:pPr>
            <a:r>
              <a:rPr lang="en-US" sz="1600"/>
              <a:t>4.Choose the Report:</a:t>
            </a:r>
            <a:endParaRPr/>
          </a:p>
          <a:p>
            <a:pPr marL="0" lvl="0" indent="0" algn="l" rtl="0">
              <a:lnSpc>
                <a:spcPct val="100000"/>
              </a:lnSpc>
              <a:spcBef>
                <a:spcPts val="0"/>
              </a:spcBef>
              <a:spcAft>
                <a:spcPts val="0"/>
              </a:spcAft>
              <a:buSzPts val="2800"/>
              <a:buNone/>
            </a:pPr>
            <a:r>
              <a:rPr lang="en-US" sz="1600"/>
              <a:t>•In the "Request Name" field, choose the report you want to run, such as:</a:t>
            </a:r>
            <a:endParaRPr/>
          </a:p>
          <a:p>
            <a:pPr marL="0" lvl="0" indent="0" algn="l" rtl="0">
              <a:lnSpc>
                <a:spcPct val="100000"/>
              </a:lnSpc>
              <a:spcBef>
                <a:spcPts val="0"/>
              </a:spcBef>
              <a:spcAft>
                <a:spcPts val="0"/>
              </a:spcAft>
              <a:buSzPts val="2800"/>
              <a:buNone/>
            </a:pPr>
            <a:r>
              <a:rPr lang="en-US" sz="1600"/>
              <a:t>•Trial Balance (Summary or Detail)</a:t>
            </a:r>
            <a:endParaRPr/>
          </a:p>
          <a:p>
            <a:pPr marL="0" lvl="0" indent="0" algn="l" rtl="0">
              <a:lnSpc>
                <a:spcPct val="100000"/>
              </a:lnSpc>
              <a:spcBef>
                <a:spcPts val="0"/>
              </a:spcBef>
              <a:spcAft>
                <a:spcPts val="0"/>
              </a:spcAft>
              <a:buSzPts val="2800"/>
              <a:buNone/>
            </a:pPr>
            <a:r>
              <a:rPr lang="en-US" sz="1600"/>
              <a:t>•Income Statement</a:t>
            </a:r>
            <a:endParaRPr/>
          </a:p>
          <a:p>
            <a:pPr marL="0" lvl="0" indent="0" algn="l" rtl="0">
              <a:lnSpc>
                <a:spcPct val="100000"/>
              </a:lnSpc>
              <a:spcBef>
                <a:spcPts val="0"/>
              </a:spcBef>
              <a:spcAft>
                <a:spcPts val="0"/>
              </a:spcAft>
              <a:buSzPts val="2800"/>
              <a:buNone/>
            </a:pPr>
            <a:r>
              <a:rPr lang="en-US" sz="1600"/>
              <a:t>•Balance Sheet</a:t>
            </a:r>
            <a:endParaRPr/>
          </a:p>
        </p:txBody>
      </p:sp>
      <p:pic>
        <p:nvPicPr>
          <p:cNvPr id="1282" name="Google Shape;1282;p14" descr="A screenshot of a computer&#10;&#10;Description automatically generated"/>
          <p:cNvPicPr preferRelativeResize="0"/>
          <p:nvPr/>
        </p:nvPicPr>
        <p:blipFill rotWithShape="1">
          <a:blip r:embed="rId3">
            <a:alphaModFix/>
          </a:blip>
          <a:srcRect/>
          <a:stretch/>
        </p:blipFill>
        <p:spPr>
          <a:xfrm>
            <a:off x="5562600" y="57150"/>
            <a:ext cx="3505200" cy="2209800"/>
          </a:xfrm>
          <a:prstGeom prst="rect">
            <a:avLst/>
          </a:prstGeom>
          <a:noFill/>
          <a:ln>
            <a:noFill/>
          </a:ln>
        </p:spPr>
      </p:pic>
      <p:pic>
        <p:nvPicPr>
          <p:cNvPr id="1283" name="Google Shape;1283;p14" descr="A screenshot of a computer"/>
          <p:cNvPicPr preferRelativeResize="0"/>
          <p:nvPr/>
        </p:nvPicPr>
        <p:blipFill rotWithShape="1">
          <a:blip r:embed="rId4">
            <a:alphaModFix/>
          </a:blip>
          <a:srcRect/>
          <a:stretch/>
        </p:blipFill>
        <p:spPr>
          <a:xfrm>
            <a:off x="5887770" y="1279779"/>
            <a:ext cx="3165629" cy="1974342"/>
          </a:xfrm>
          <a:prstGeom prst="rect">
            <a:avLst/>
          </a:prstGeom>
          <a:noFill/>
          <a:ln>
            <a:noFill/>
          </a:ln>
        </p:spPr>
      </p:pic>
      <p:pic>
        <p:nvPicPr>
          <p:cNvPr id="1284" name="Google Shape;1284;p14" descr="A screenshot of a computer&#10;&#10;Description automatically generated"/>
          <p:cNvPicPr preferRelativeResize="0"/>
          <p:nvPr/>
        </p:nvPicPr>
        <p:blipFill rotWithShape="1">
          <a:blip r:embed="rId5">
            <a:alphaModFix/>
          </a:blip>
          <a:srcRect/>
          <a:stretch/>
        </p:blipFill>
        <p:spPr>
          <a:xfrm>
            <a:off x="5562599" y="2358818"/>
            <a:ext cx="3505199" cy="2211873"/>
          </a:xfrm>
          <a:prstGeom prst="rect">
            <a:avLst/>
          </a:prstGeom>
          <a:noFill/>
          <a:ln>
            <a:noFill/>
          </a:ln>
        </p:spPr>
      </p:pic>
      <p:pic>
        <p:nvPicPr>
          <p:cNvPr id="1285" name="Google Shape;1285;p14" descr="A screenshot of a computer&#10;&#10;Description automatically generated"/>
          <p:cNvPicPr preferRelativeResize="0"/>
          <p:nvPr/>
        </p:nvPicPr>
        <p:blipFill rotWithShape="1">
          <a:blip r:embed="rId6">
            <a:alphaModFix/>
          </a:blip>
          <a:srcRect/>
          <a:stretch/>
        </p:blipFill>
        <p:spPr>
          <a:xfrm>
            <a:off x="5887770" y="3425618"/>
            <a:ext cx="3203139" cy="17161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15"/>
          <p:cNvSpPr txBox="1">
            <a:spLocks noGrp="1"/>
          </p:cNvSpPr>
          <p:nvPr>
            <p:ph type="subTitle" idx="1"/>
          </p:nvPr>
        </p:nvSpPr>
        <p:spPr>
          <a:xfrm>
            <a:off x="15844" y="0"/>
            <a:ext cx="5318156" cy="514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a:t>•Journal Entry Report</a:t>
            </a:r>
            <a:endParaRPr/>
          </a:p>
          <a:p>
            <a:pPr marL="0" lvl="0" indent="0" algn="l" rtl="0">
              <a:lnSpc>
                <a:spcPct val="100000"/>
              </a:lnSpc>
              <a:spcBef>
                <a:spcPts val="0"/>
              </a:spcBef>
              <a:spcAft>
                <a:spcPts val="0"/>
              </a:spcAft>
              <a:buSzPts val="2800"/>
              <a:buNone/>
            </a:pPr>
            <a:r>
              <a:rPr lang="en-US" sz="1600"/>
              <a:t>•Account Analysis Report</a:t>
            </a:r>
            <a:endParaRPr/>
          </a:p>
          <a:p>
            <a:pPr marL="0" lvl="0" indent="0" algn="l" rtl="0">
              <a:lnSpc>
                <a:spcPct val="100000"/>
              </a:lnSpc>
              <a:spcBef>
                <a:spcPts val="0"/>
              </a:spcBef>
              <a:spcAft>
                <a:spcPts val="0"/>
              </a:spcAft>
              <a:buSzPts val="2800"/>
              <a:buNone/>
            </a:pPr>
            <a:r>
              <a:rPr lang="en-US" sz="1600"/>
              <a:t>•General Ledger (various types).</a:t>
            </a:r>
            <a:endParaRPr/>
          </a:p>
          <a:p>
            <a:pPr marL="0" lvl="0" indent="0" algn="l" rtl="0">
              <a:lnSpc>
                <a:spcPct val="100000"/>
              </a:lnSpc>
              <a:spcBef>
                <a:spcPts val="0"/>
              </a:spcBef>
              <a:spcAft>
                <a:spcPts val="0"/>
              </a:spcAft>
              <a:buSzPts val="2800"/>
              <a:buNone/>
            </a:pPr>
            <a:r>
              <a:rPr lang="en-US" sz="1600"/>
              <a:t>5.Enter Parameters:</a:t>
            </a:r>
            <a:endParaRPr/>
          </a:p>
          <a:p>
            <a:pPr marL="0" lvl="0" indent="0" algn="l" rtl="0">
              <a:lnSpc>
                <a:spcPct val="100000"/>
              </a:lnSpc>
              <a:spcBef>
                <a:spcPts val="0"/>
              </a:spcBef>
              <a:spcAft>
                <a:spcPts val="0"/>
              </a:spcAft>
              <a:buSzPts val="2800"/>
              <a:buNone/>
            </a:pPr>
            <a:r>
              <a:rPr lang="en-US" sz="1600"/>
              <a:t>•After selecting the report, a parameters window will open.</a:t>
            </a:r>
            <a:endParaRPr/>
          </a:p>
          <a:p>
            <a:pPr marL="0" lvl="0" indent="0" algn="l" rtl="0">
              <a:lnSpc>
                <a:spcPct val="100000"/>
              </a:lnSpc>
              <a:spcBef>
                <a:spcPts val="0"/>
              </a:spcBef>
              <a:spcAft>
                <a:spcPts val="0"/>
              </a:spcAft>
              <a:buSzPts val="2800"/>
              <a:buNone/>
            </a:pPr>
            <a:r>
              <a:rPr lang="en-US" sz="1600"/>
              <a:t>•Enter the required parameters like Ledger, Currency, Period, and Account Range depending on the report type.</a:t>
            </a:r>
            <a:endParaRPr/>
          </a:p>
          <a:p>
            <a:pPr marL="0" lvl="0" indent="0" algn="l" rtl="0">
              <a:lnSpc>
                <a:spcPct val="100000"/>
              </a:lnSpc>
              <a:spcBef>
                <a:spcPts val="0"/>
              </a:spcBef>
              <a:spcAft>
                <a:spcPts val="0"/>
              </a:spcAft>
              <a:buSzPts val="2800"/>
              <a:buNone/>
            </a:pPr>
            <a:r>
              <a:rPr lang="en-US" sz="1600"/>
              <a:t>6.Submit the Report:</a:t>
            </a:r>
            <a:endParaRPr/>
          </a:p>
          <a:p>
            <a:pPr marL="0" lvl="0" indent="0" algn="l" rtl="0">
              <a:lnSpc>
                <a:spcPct val="100000"/>
              </a:lnSpc>
              <a:spcBef>
                <a:spcPts val="0"/>
              </a:spcBef>
              <a:spcAft>
                <a:spcPts val="0"/>
              </a:spcAft>
              <a:buSzPts val="2800"/>
              <a:buNone/>
            </a:pPr>
            <a:r>
              <a:rPr lang="en-US" sz="1600"/>
              <a:t>•Once you've entered all the parameters, click Submit.</a:t>
            </a:r>
            <a:endParaRPr/>
          </a:p>
          <a:p>
            <a:pPr marL="0" lvl="0" indent="0" algn="l" rtl="0">
              <a:lnSpc>
                <a:spcPct val="100000"/>
              </a:lnSpc>
              <a:spcBef>
                <a:spcPts val="0"/>
              </a:spcBef>
              <a:spcAft>
                <a:spcPts val="0"/>
              </a:spcAft>
              <a:buSzPts val="2800"/>
              <a:buNone/>
            </a:pPr>
            <a:r>
              <a:rPr lang="en-US" sz="1600"/>
              <a:t>•You will get a Request ID. This ID helps you track the status of the report.</a:t>
            </a:r>
            <a:endParaRPr/>
          </a:p>
          <a:p>
            <a:pPr marL="0" lvl="0" indent="0" algn="l" rtl="0">
              <a:lnSpc>
                <a:spcPct val="100000"/>
              </a:lnSpc>
              <a:spcBef>
                <a:spcPts val="0"/>
              </a:spcBef>
              <a:spcAft>
                <a:spcPts val="0"/>
              </a:spcAft>
              <a:buSzPts val="2800"/>
              <a:buNone/>
            </a:pPr>
            <a:r>
              <a:rPr lang="en-US" sz="1600"/>
              <a:t>7.Monitor the Request:</a:t>
            </a:r>
            <a:endParaRPr/>
          </a:p>
          <a:p>
            <a:pPr marL="0" lvl="0" indent="0" algn="l" rtl="0">
              <a:lnSpc>
                <a:spcPct val="100000"/>
              </a:lnSpc>
              <a:spcBef>
                <a:spcPts val="0"/>
              </a:spcBef>
              <a:spcAft>
                <a:spcPts val="0"/>
              </a:spcAft>
              <a:buSzPts val="2800"/>
              <a:buNone/>
            </a:pPr>
            <a:r>
              <a:rPr lang="en-US" sz="1600"/>
              <a:t>•To check the status of your report, navigate to View &gt; Requests.</a:t>
            </a:r>
            <a:endParaRPr/>
          </a:p>
          <a:p>
            <a:pPr marL="0" lvl="0" indent="0" algn="l" rtl="0">
              <a:lnSpc>
                <a:spcPct val="100000"/>
              </a:lnSpc>
              <a:spcBef>
                <a:spcPts val="0"/>
              </a:spcBef>
              <a:spcAft>
                <a:spcPts val="0"/>
              </a:spcAft>
              <a:buSzPts val="2800"/>
              <a:buNone/>
            </a:pPr>
            <a:r>
              <a:rPr lang="en-US" sz="1600"/>
              <a:t>•Look for your Request ID and monitor the status (it should move from "Pending" to "Running" to "Completed").</a:t>
            </a:r>
            <a:endParaRPr/>
          </a:p>
          <a:p>
            <a:pPr marL="0" lvl="0" indent="0" algn="l" rtl="0">
              <a:lnSpc>
                <a:spcPct val="100000"/>
              </a:lnSpc>
              <a:spcBef>
                <a:spcPts val="0"/>
              </a:spcBef>
              <a:spcAft>
                <a:spcPts val="0"/>
              </a:spcAft>
              <a:buSzPts val="2800"/>
              <a:buNone/>
            </a:pPr>
            <a:r>
              <a:rPr lang="en-US" sz="1600"/>
              <a:t>8.View/Export the Report:</a:t>
            </a:r>
            <a:endParaRPr/>
          </a:p>
          <a:p>
            <a:pPr marL="0" lvl="0" indent="0" algn="l" rtl="0">
              <a:lnSpc>
                <a:spcPct val="100000"/>
              </a:lnSpc>
              <a:spcBef>
                <a:spcPts val="0"/>
              </a:spcBef>
              <a:spcAft>
                <a:spcPts val="0"/>
              </a:spcAft>
              <a:buSzPts val="2800"/>
              <a:buNone/>
            </a:pPr>
            <a:r>
              <a:rPr lang="en-US" sz="1600"/>
              <a:t>•Once the status is "Completed", select the request and click View Output to see the report.•</a:t>
            </a:r>
            <a:endParaRPr/>
          </a:p>
        </p:txBody>
      </p:sp>
      <p:pic>
        <p:nvPicPr>
          <p:cNvPr id="1291" name="Google Shape;1291;p15" descr="A screenshot of a computer&#10;&#10;Description automatically generated"/>
          <p:cNvPicPr preferRelativeResize="0"/>
          <p:nvPr/>
        </p:nvPicPr>
        <p:blipFill rotWithShape="1">
          <a:blip r:embed="rId3">
            <a:alphaModFix/>
          </a:blip>
          <a:srcRect/>
          <a:stretch/>
        </p:blipFill>
        <p:spPr>
          <a:xfrm>
            <a:off x="5562600" y="0"/>
            <a:ext cx="3581400" cy="2114550"/>
          </a:xfrm>
          <a:prstGeom prst="rect">
            <a:avLst/>
          </a:prstGeom>
          <a:noFill/>
          <a:ln>
            <a:noFill/>
          </a:ln>
        </p:spPr>
      </p:pic>
      <p:pic>
        <p:nvPicPr>
          <p:cNvPr id="1292" name="Google Shape;1292;p15" descr="A screenshot of a computer&#10;&#10;Description automatically generated"/>
          <p:cNvPicPr preferRelativeResize="0"/>
          <p:nvPr/>
        </p:nvPicPr>
        <p:blipFill rotWithShape="1">
          <a:blip r:embed="rId4">
            <a:alphaModFix/>
          </a:blip>
          <a:srcRect/>
          <a:stretch/>
        </p:blipFill>
        <p:spPr>
          <a:xfrm>
            <a:off x="6019800" y="1276350"/>
            <a:ext cx="3108356" cy="1981200"/>
          </a:xfrm>
          <a:prstGeom prst="rect">
            <a:avLst/>
          </a:prstGeom>
          <a:noFill/>
          <a:ln>
            <a:noFill/>
          </a:ln>
        </p:spPr>
      </p:pic>
      <p:pic>
        <p:nvPicPr>
          <p:cNvPr id="1293" name="Google Shape;1293;p15" descr="A screenshot of a computer&#10;&#10;Description automatically generated"/>
          <p:cNvPicPr preferRelativeResize="0"/>
          <p:nvPr/>
        </p:nvPicPr>
        <p:blipFill rotWithShape="1">
          <a:blip r:embed="rId5">
            <a:alphaModFix/>
          </a:blip>
          <a:srcRect/>
          <a:stretch/>
        </p:blipFill>
        <p:spPr>
          <a:xfrm>
            <a:off x="5546756" y="2238375"/>
            <a:ext cx="3581400" cy="2114550"/>
          </a:xfrm>
          <a:prstGeom prst="rect">
            <a:avLst/>
          </a:prstGeom>
          <a:noFill/>
          <a:ln>
            <a:noFill/>
          </a:ln>
        </p:spPr>
      </p:pic>
      <p:pic>
        <p:nvPicPr>
          <p:cNvPr id="1294" name="Google Shape;1294;p15" descr="A close-up of a document&#10;&#10;Description automatically generated"/>
          <p:cNvPicPr preferRelativeResize="0"/>
          <p:nvPr/>
        </p:nvPicPr>
        <p:blipFill rotWithShape="1">
          <a:blip r:embed="rId6">
            <a:alphaModFix/>
          </a:blip>
          <a:srcRect/>
          <a:stretch/>
        </p:blipFill>
        <p:spPr>
          <a:xfrm>
            <a:off x="6019800" y="3381374"/>
            <a:ext cx="3108356" cy="1762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6"/>
          <p:cNvSpPr txBox="1">
            <a:spLocks noGrp="1"/>
          </p:cNvSpPr>
          <p:nvPr>
            <p:ph type="ctrTitle"/>
          </p:nvPr>
        </p:nvSpPr>
        <p:spPr>
          <a:xfrm>
            <a:off x="0" y="0"/>
            <a:ext cx="5486400" cy="43815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US" sz="1800"/>
              <a:t>How to define budget and select ranges or specify accounts</a:t>
            </a:r>
            <a:endParaRPr/>
          </a:p>
        </p:txBody>
      </p:sp>
      <p:sp>
        <p:nvSpPr>
          <p:cNvPr id="1300" name="Google Shape;1300;p16"/>
          <p:cNvSpPr txBox="1">
            <a:spLocks noGrp="1"/>
          </p:cNvSpPr>
          <p:nvPr>
            <p:ph type="subTitle" idx="1"/>
          </p:nvPr>
        </p:nvSpPr>
        <p:spPr>
          <a:xfrm>
            <a:off x="0" y="361950"/>
            <a:ext cx="5638800" cy="47815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a:t>In Oracle E-Business Suite (EBS) General Ledger (GL) module, defining a budget involves several steps. Here's a general guide on how to define a budget:</a:t>
            </a:r>
            <a:endParaRPr/>
          </a:p>
          <a:p>
            <a:pPr marL="0" lvl="0" indent="0" algn="l" rtl="0">
              <a:lnSpc>
                <a:spcPct val="100000"/>
              </a:lnSpc>
              <a:spcBef>
                <a:spcPts val="0"/>
              </a:spcBef>
              <a:spcAft>
                <a:spcPts val="0"/>
              </a:spcAft>
              <a:buSzPts val="2800"/>
              <a:buNone/>
            </a:pPr>
            <a:r>
              <a:rPr lang="en-US" sz="1600"/>
              <a:t>1. Navigate to Budget Definition</a:t>
            </a:r>
            <a:endParaRPr/>
          </a:p>
          <a:p>
            <a:pPr marL="0" lvl="0" indent="0" algn="l" rtl="0">
              <a:lnSpc>
                <a:spcPct val="100000"/>
              </a:lnSpc>
              <a:spcBef>
                <a:spcPts val="0"/>
              </a:spcBef>
              <a:spcAft>
                <a:spcPts val="0"/>
              </a:spcAft>
              <a:buSzPts val="2800"/>
              <a:buNone/>
            </a:pPr>
            <a:r>
              <a:rPr lang="en-US" sz="1600"/>
              <a:t>•Log in to Oracle EBS.</a:t>
            </a:r>
            <a:endParaRPr/>
          </a:p>
          <a:p>
            <a:pPr marL="0" lvl="0" indent="0" algn="l" rtl="0">
              <a:lnSpc>
                <a:spcPct val="100000"/>
              </a:lnSpc>
              <a:spcBef>
                <a:spcPts val="0"/>
              </a:spcBef>
              <a:spcAft>
                <a:spcPts val="0"/>
              </a:spcAft>
              <a:buSzPts val="2800"/>
              <a:buNone/>
            </a:pPr>
            <a:r>
              <a:rPr lang="en-US" sz="1600"/>
              <a:t>•Navigate to General Ledger responsibility.</a:t>
            </a:r>
            <a:endParaRPr/>
          </a:p>
          <a:p>
            <a:pPr marL="0" lvl="0" indent="0" algn="l" rtl="0">
              <a:lnSpc>
                <a:spcPct val="100000"/>
              </a:lnSpc>
              <a:spcBef>
                <a:spcPts val="0"/>
              </a:spcBef>
              <a:spcAft>
                <a:spcPts val="0"/>
              </a:spcAft>
              <a:buSzPts val="2800"/>
              <a:buNone/>
            </a:pPr>
            <a:r>
              <a:rPr lang="en-US" sz="1600"/>
              <a:t>•Select Budgets &gt; Define.</a:t>
            </a:r>
            <a:endParaRPr/>
          </a:p>
          <a:p>
            <a:pPr marL="0" lvl="0" indent="0" algn="l" rtl="0">
              <a:lnSpc>
                <a:spcPct val="100000"/>
              </a:lnSpc>
              <a:spcBef>
                <a:spcPts val="0"/>
              </a:spcBef>
              <a:spcAft>
                <a:spcPts val="0"/>
              </a:spcAft>
              <a:buSzPts val="2800"/>
              <a:buNone/>
            </a:pPr>
            <a:r>
              <a:rPr lang="en-US" sz="1600"/>
              <a:t>2. Enter Budget Information</a:t>
            </a:r>
            <a:endParaRPr/>
          </a:p>
          <a:p>
            <a:pPr marL="0" lvl="0" indent="0" algn="l" rtl="0">
              <a:lnSpc>
                <a:spcPct val="100000"/>
              </a:lnSpc>
              <a:spcBef>
                <a:spcPts val="0"/>
              </a:spcBef>
              <a:spcAft>
                <a:spcPts val="0"/>
              </a:spcAft>
              <a:buSzPts val="2800"/>
              <a:buNone/>
            </a:pPr>
            <a:r>
              <a:rPr lang="en-US" sz="1600"/>
              <a:t>•Budget Name: Provide a unique name for the budget.</a:t>
            </a:r>
            <a:endParaRPr/>
          </a:p>
          <a:p>
            <a:pPr marL="0" lvl="0" indent="0" algn="l" rtl="0">
              <a:lnSpc>
                <a:spcPct val="100000"/>
              </a:lnSpc>
              <a:spcBef>
                <a:spcPts val="0"/>
              </a:spcBef>
              <a:spcAft>
                <a:spcPts val="0"/>
              </a:spcAft>
              <a:buSzPts val="2800"/>
              <a:buNone/>
            </a:pPr>
            <a:r>
              <a:rPr lang="en-US" sz="1600"/>
              <a:t>•Budget Year: Select the fiscal year for which you are defining the budget.</a:t>
            </a:r>
            <a:endParaRPr/>
          </a:p>
          <a:p>
            <a:pPr marL="0" lvl="0" indent="0" algn="l" rtl="0">
              <a:lnSpc>
                <a:spcPct val="100000"/>
              </a:lnSpc>
              <a:spcBef>
                <a:spcPts val="0"/>
              </a:spcBef>
              <a:spcAft>
                <a:spcPts val="0"/>
              </a:spcAft>
              <a:buSzPts val="2800"/>
              <a:buNone/>
            </a:pPr>
            <a:r>
              <a:rPr lang="en-US" sz="1600"/>
              <a:t>•Currency: Choose the currency for the budget.</a:t>
            </a:r>
            <a:endParaRPr/>
          </a:p>
          <a:p>
            <a:pPr marL="0" lvl="0" indent="0" algn="l" rtl="0">
              <a:lnSpc>
                <a:spcPct val="100000"/>
              </a:lnSpc>
              <a:spcBef>
                <a:spcPts val="0"/>
              </a:spcBef>
              <a:spcAft>
                <a:spcPts val="0"/>
              </a:spcAft>
              <a:buSzPts val="2800"/>
              <a:buNone/>
            </a:pPr>
            <a:r>
              <a:rPr lang="en-US" sz="1600"/>
              <a:t>•Budget Organization: Define the organization for which the budget will apply.</a:t>
            </a:r>
            <a:endParaRPr/>
          </a:p>
          <a:p>
            <a:pPr marL="0" lvl="0" indent="0" algn="l" rtl="0">
              <a:lnSpc>
                <a:spcPct val="100000"/>
              </a:lnSpc>
              <a:spcBef>
                <a:spcPts val="0"/>
              </a:spcBef>
              <a:spcAft>
                <a:spcPts val="0"/>
              </a:spcAft>
              <a:buSzPts val="2800"/>
              <a:buNone/>
            </a:pPr>
            <a:r>
              <a:rPr lang="en-US" sz="1600"/>
              <a:t>3. Define Budget Organization</a:t>
            </a:r>
            <a:endParaRPr/>
          </a:p>
          <a:p>
            <a:pPr marL="0" lvl="0" indent="0" algn="l" rtl="0">
              <a:lnSpc>
                <a:spcPct val="100000"/>
              </a:lnSpc>
              <a:spcBef>
                <a:spcPts val="0"/>
              </a:spcBef>
              <a:spcAft>
                <a:spcPts val="0"/>
              </a:spcAft>
              <a:buSzPts val="2800"/>
              <a:buNone/>
            </a:pPr>
            <a:r>
              <a:rPr lang="en-US" sz="1600"/>
              <a:t>•Navigate to Setup &gt; Financials &gt; Budgets &gt; Define Budget Organization.</a:t>
            </a:r>
            <a:endParaRPr/>
          </a:p>
          <a:p>
            <a:pPr marL="0" lvl="0" indent="0" algn="l" rtl="0">
              <a:lnSpc>
                <a:spcPct val="100000"/>
              </a:lnSpc>
              <a:spcBef>
                <a:spcPts val="0"/>
              </a:spcBef>
              <a:spcAft>
                <a:spcPts val="0"/>
              </a:spcAft>
              <a:buSzPts val="2800"/>
              <a:buNone/>
            </a:pPr>
            <a:r>
              <a:rPr lang="en-US" sz="1600"/>
              <a:t>•Assign accounts to the budget organization by selecting ranges or specific accounts.</a:t>
            </a:r>
            <a:endParaRPr/>
          </a:p>
          <a:p>
            <a:pPr marL="0" lvl="0" indent="0" algn="l" rtl="0">
              <a:lnSpc>
                <a:spcPct val="100000"/>
              </a:lnSpc>
              <a:spcBef>
                <a:spcPts val="0"/>
              </a:spcBef>
              <a:spcAft>
                <a:spcPts val="0"/>
              </a:spcAft>
              <a:buSzPts val="2800"/>
              <a:buNone/>
            </a:pPr>
            <a:endParaRPr sz="1400"/>
          </a:p>
        </p:txBody>
      </p:sp>
      <p:pic>
        <p:nvPicPr>
          <p:cNvPr id="1301" name="Google Shape;1301;p16" descr="A screenshot of a computer&#10;&#10;Description automatically generated"/>
          <p:cNvPicPr preferRelativeResize="0"/>
          <p:nvPr/>
        </p:nvPicPr>
        <p:blipFill rotWithShape="1">
          <a:blip r:embed="rId3">
            <a:alphaModFix/>
          </a:blip>
          <a:srcRect/>
          <a:stretch/>
        </p:blipFill>
        <p:spPr>
          <a:xfrm>
            <a:off x="5562600" y="0"/>
            <a:ext cx="3581400" cy="2022508"/>
          </a:xfrm>
          <a:prstGeom prst="rect">
            <a:avLst/>
          </a:prstGeom>
          <a:noFill/>
          <a:ln>
            <a:noFill/>
          </a:ln>
        </p:spPr>
      </p:pic>
      <p:pic>
        <p:nvPicPr>
          <p:cNvPr id="1302" name="Google Shape;1302;p16" descr="A screenshot of a computer&#10;&#10;Description automatically generated"/>
          <p:cNvPicPr preferRelativeResize="0"/>
          <p:nvPr/>
        </p:nvPicPr>
        <p:blipFill rotWithShape="1">
          <a:blip r:embed="rId4">
            <a:alphaModFix/>
          </a:blip>
          <a:srcRect/>
          <a:stretch/>
        </p:blipFill>
        <p:spPr>
          <a:xfrm>
            <a:off x="6019800" y="1352550"/>
            <a:ext cx="3124200" cy="2053050"/>
          </a:xfrm>
          <a:prstGeom prst="rect">
            <a:avLst/>
          </a:prstGeom>
          <a:noFill/>
          <a:ln>
            <a:noFill/>
          </a:ln>
        </p:spPr>
      </p:pic>
      <p:pic>
        <p:nvPicPr>
          <p:cNvPr id="1303" name="Google Shape;1303;p16" descr="A screenshot of a computer&#10;&#10;Description automatically generated"/>
          <p:cNvPicPr preferRelativeResize="0"/>
          <p:nvPr/>
        </p:nvPicPr>
        <p:blipFill rotWithShape="1">
          <a:blip r:embed="rId5">
            <a:alphaModFix/>
          </a:blip>
          <a:srcRect/>
          <a:stretch/>
        </p:blipFill>
        <p:spPr>
          <a:xfrm>
            <a:off x="5581850" y="2252042"/>
            <a:ext cx="3581400" cy="2022508"/>
          </a:xfrm>
          <a:prstGeom prst="rect">
            <a:avLst/>
          </a:prstGeom>
          <a:noFill/>
          <a:ln>
            <a:noFill/>
          </a:ln>
        </p:spPr>
      </p:pic>
      <p:pic>
        <p:nvPicPr>
          <p:cNvPr id="1304" name="Google Shape;1304;p16" descr="A screenshot of a computer&#10;&#10;Description automatically generated"/>
          <p:cNvPicPr preferRelativeResize="0"/>
          <p:nvPr/>
        </p:nvPicPr>
        <p:blipFill rotWithShape="1">
          <a:blip r:embed="rId6">
            <a:alphaModFix/>
          </a:blip>
          <a:srcRect/>
          <a:stretch/>
        </p:blipFill>
        <p:spPr>
          <a:xfrm>
            <a:off x="6019799" y="2952750"/>
            <a:ext cx="3143451" cy="21907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7"/>
          <p:cNvSpPr txBox="1">
            <a:spLocks noGrp="1"/>
          </p:cNvSpPr>
          <p:nvPr>
            <p:ph type="subTitle" idx="1"/>
          </p:nvPr>
        </p:nvSpPr>
        <p:spPr>
          <a:xfrm>
            <a:off x="0" y="8222"/>
            <a:ext cx="5410200" cy="513527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a:solidFill>
                  <a:schemeClr val="dk1"/>
                </a:solidFill>
              </a:rPr>
              <a:t>This step helps specify which accounts the budget will apply to.</a:t>
            </a:r>
            <a:endParaRPr/>
          </a:p>
          <a:p>
            <a:pPr marL="0" lvl="0" indent="0" algn="l" rtl="0">
              <a:lnSpc>
                <a:spcPct val="100000"/>
              </a:lnSpc>
              <a:spcBef>
                <a:spcPts val="0"/>
              </a:spcBef>
              <a:spcAft>
                <a:spcPts val="0"/>
              </a:spcAft>
              <a:buSzPts val="2800"/>
              <a:buNone/>
            </a:pPr>
            <a:r>
              <a:rPr lang="en-US" sz="1600"/>
              <a:t>4. Enter Budget Amounts</a:t>
            </a:r>
            <a:endParaRPr/>
          </a:p>
          <a:p>
            <a:pPr marL="0" lvl="0" indent="0" algn="l" rtl="0">
              <a:lnSpc>
                <a:spcPct val="100000"/>
              </a:lnSpc>
              <a:spcBef>
                <a:spcPts val="0"/>
              </a:spcBef>
              <a:spcAft>
                <a:spcPts val="0"/>
              </a:spcAft>
              <a:buSzPts val="2800"/>
              <a:buNone/>
            </a:pPr>
            <a:r>
              <a:rPr lang="en-US" sz="1600"/>
              <a:t>•Navigate to Budgets &gt; Enter &gt; Budget Amounts.</a:t>
            </a:r>
            <a:endParaRPr/>
          </a:p>
          <a:p>
            <a:pPr marL="0" lvl="0" indent="0" algn="l" rtl="0">
              <a:lnSpc>
                <a:spcPct val="100000"/>
              </a:lnSpc>
              <a:spcBef>
                <a:spcPts val="0"/>
              </a:spcBef>
              <a:spcAft>
                <a:spcPts val="0"/>
              </a:spcAft>
              <a:buSzPts val="2800"/>
              <a:buNone/>
            </a:pPr>
            <a:r>
              <a:rPr lang="en-US" sz="1600"/>
              <a:t>•Choose the Budget Name and Period.</a:t>
            </a:r>
            <a:endParaRPr/>
          </a:p>
          <a:p>
            <a:pPr marL="0" lvl="0" indent="0" algn="l" rtl="0">
              <a:lnSpc>
                <a:spcPct val="100000"/>
              </a:lnSpc>
              <a:spcBef>
                <a:spcPts val="0"/>
              </a:spcBef>
              <a:spcAft>
                <a:spcPts val="0"/>
              </a:spcAft>
              <a:buSzPts val="2800"/>
              <a:buNone/>
            </a:pPr>
            <a:r>
              <a:rPr lang="en-US" sz="1600"/>
              <a:t>•Enter budget amounts for individual accounts or account ranges for each period.</a:t>
            </a:r>
            <a:endParaRPr/>
          </a:p>
          <a:p>
            <a:pPr marL="0" lvl="0" indent="0" algn="l" rtl="0">
              <a:lnSpc>
                <a:spcPct val="100000"/>
              </a:lnSpc>
              <a:spcBef>
                <a:spcPts val="0"/>
              </a:spcBef>
              <a:spcAft>
                <a:spcPts val="0"/>
              </a:spcAft>
              <a:buSzPts val="2800"/>
              <a:buNone/>
            </a:pPr>
            <a:r>
              <a:rPr lang="en-US" sz="1600"/>
              <a:t>5. Open Budget Periods</a:t>
            </a:r>
            <a:endParaRPr/>
          </a:p>
          <a:p>
            <a:pPr marL="0" lvl="0" indent="0" algn="l" rtl="0">
              <a:lnSpc>
                <a:spcPct val="100000"/>
              </a:lnSpc>
              <a:spcBef>
                <a:spcPts val="0"/>
              </a:spcBef>
              <a:spcAft>
                <a:spcPts val="0"/>
              </a:spcAft>
              <a:buSzPts val="2800"/>
              <a:buNone/>
            </a:pPr>
            <a:r>
              <a:rPr lang="en-US" sz="1600"/>
              <a:t>•Go to Budgets &gt; Open.</a:t>
            </a:r>
            <a:endParaRPr/>
          </a:p>
          <a:p>
            <a:pPr marL="0" lvl="0" indent="0" algn="l" rtl="0">
              <a:lnSpc>
                <a:spcPct val="100000"/>
              </a:lnSpc>
              <a:spcBef>
                <a:spcPts val="0"/>
              </a:spcBef>
              <a:spcAft>
                <a:spcPts val="0"/>
              </a:spcAft>
              <a:buSzPts val="2800"/>
              <a:buNone/>
            </a:pPr>
            <a:r>
              <a:rPr lang="en-US" sz="1600"/>
              <a:t>•Select the budget year and open the periods for which you want to enter budget amounts.</a:t>
            </a:r>
            <a:endParaRPr/>
          </a:p>
          <a:p>
            <a:pPr marL="0" lvl="0" indent="0" algn="l" rtl="0">
              <a:lnSpc>
                <a:spcPct val="100000"/>
              </a:lnSpc>
              <a:spcBef>
                <a:spcPts val="0"/>
              </a:spcBef>
              <a:spcAft>
                <a:spcPts val="0"/>
              </a:spcAft>
              <a:buSzPts val="2800"/>
              <a:buNone/>
            </a:pPr>
            <a:r>
              <a:rPr lang="en-US" sz="1600"/>
              <a:t>6. Review and Post Budget</a:t>
            </a:r>
            <a:endParaRPr/>
          </a:p>
          <a:p>
            <a:pPr marL="0" lvl="0" indent="0" algn="l" rtl="0">
              <a:lnSpc>
                <a:spcPct val="100000"/>
              </a:lnSpc>
              <a:spcBef>
                <a:spcPts val="0"/>
              </a:spcBef>
              <a:spcAft>
                <a:spcPts val="0"/>
              </a:spcAft>
              <a:buSzPts val="2800"/>
              <a:buNone/>
            </a:pPr>
            <a:r>
              <a:rPr lang="en-US" sz="1600"/>
              <a:t>•Once the budget amounts are entered, you can review and post the budget to the General Ledger.</a:t>
            </a:r>
            <a:endParaRPr/>
          </a:p>
          <a:p>
            <a:pPr marL="0" lvl="0" indent="0" algn="l" rtl="0">
              <a:lnSpc>
                <a:spcPct val="100000"/>
              </a:lnSpc>
              <a:spcBef>
                <a:spcPts val="0"/>
              </a:spcBef>
              <a:spcAft>
                <a:spcPts val="0"/>
              </a:spcAft>
              <a:buSzPts val="2800"/>
              <a:buNone/>
            </a:pPr>
            <a:r>
              <a:rPr lang="en-US" sz="1600"/>
              <a:t>•Navigate to Budgets &gt; Review to confirm the amounts.</a:t>
            </a:r>
            <a:endParaRPr/>
          </a:p>
          <a:p>
            <a:pPr marL="0" lvl="0" indent="0" algn="l" rtl="0">
              <a:lnSpc>
                <a:spcPct val="100000"/>
              </a:lnSpc>
              <a:spcBef>
                <a:spcPts val="0"/>
              </a:spcBef>
              <a:spcAft>
                <a:spcPts val="0"/>
              </a:spcAft>
              <a:buSzPts val="2800"/>
              <a:buNone/>
            </a:pPr>
            <a:r>
              <a:rPr lang="en-US" sz="1600"/>
              <a:t>•If everything is correct, submit the budget for posting.</a:t>
            </a:r>
            <a:endParaRPr/>
          </a:p>
          <a:p>
            <a:pPr marL="0" lvl="0" indent="0" algn="l" rtl="0">
              <a:lnSpc>
                <a:spcPct val="100000"/>
              </a:lnSpc>
              <a:spcBef>
                <a:spcPts val="0"/>
              </a:spcBef>
              <a:spcAft>
                <a:spcPts val="0"/>
              </a:spcAft>
              <a:buSzPts val="2800"/>
              <a:buNone/>
            </a:pPr>
            <a:r>
              <a:rPr lang="en-US" sz="1600"/>
              <a:t>7. Budget Reporting and Inquiry</a:t>
            </a:r>
            <a:endParaRPr/>
          </a:p>
          <a:p>
            <a:pPr marL="0" lvl="0" indent="0" algn="l" rtl="0">
              <a:lnSpc>
                <a:spcPct val="100000"/>
              </a:lnSpc>
              <a:spcBef>
                <a:spcPts val="0"/>
              </a:spcBef>
              <a:spcAft>
                <a:spcPts val="0"/>
              </a:spcAft>
              <a:buSzPts val="2800"/>
              <a:buNone/>
            </a:pPr>
            <a:r>
              <a:rPr lang="en-US" sz="1600"/>
              <a:t>•Use Inquiry &gt; Account to view budget balances.</a:t>
            </a:r>
            <a:endParaRPr/>
          </a:p>
          <a:p>
            <a:pPr marL="0" lvl="0" indent="0" algn="l" rtl="0">
              <a:lnSpc>
                <a:spcPct val="100000"/>
              </a:lnSpc>
              <a:spcBef>
                <a:spcPts val="0"/>
              </a:spcBef>
              <a:spcAft>
                <a:spcPts val="0"/>
              </a:spcAft>
              <a:buSzPts val="2800"/>
              <a:buNone/>
            </a:pPr>
            <a:r>
              <a:rPr lang="en-US" sz="1600"/>
              <a:t>•Use Reports &gt; Request to run reports like Budget to Actuals to monitor budget performance.</a:t>
            </a:r>
            <a:endParaRPr/>
          </a:p>
        </p:txBody>
      </p:sp>
      <p:pic>
        <p:nvPicPr>
          <p:cNvPr id="1310" name="Google Shape;1310;p17" descr="A screenshot of a computer&#10;&#10;Description automatically generated"/>
          <p:cNvPicPr preferRelativeResize="0"/>
          <p:nvPr/>
        </p:nvPicPr>
        <p:blipFill rotWithShape="1">
          <a:blip r:embed="rId3">
            <a:alphaModFix/>
          </a:blip>
          <a:srcRect/>
          <a:stretch/>
        </p:blipFill>
        <p:spPr>
          <a:xfrm>
            <a:off x="5562600" y="0"/>
            <a:ext cx="3581400" cy="2419350"/>
          </a:xfrm>
          <a:prstGeom prst="rect">
            <a:avLst/>
          </a:prstGeom>
          <a:noFill/>
          <a:ln>
            <a:noFill/>
          </a:ln>
        </p:spPr>
      </p:pic>
      <p:pic>
        <p:nvPicPr>
          <p:cNvPr id="1311" name="Google Shape;1311;p17" descr="A screenshot of a budget&#10;&#10;Description automatically generated"/>
          <p:cNvPicPr preferRelativeResize="0"/>
          <p:nvPr/>
        </p:nvPicPr>
        <p:blipFill rotWithShape="1">
          <a:blip r:embed="rId4">
            <a:alphaModFix/>
          </a:blip>
          <a:srcRect/>
          <a:stretch/>
        </p:blipFill>
        <p:spPr>
          <a:xfrm>
            <a:off x="6096000" y="1504950"/>
            <a:ext cx="3048000" cy="1905000"/>
          </a:xfrm>
          <a:prstGeom prst="rect">
            <a:avLst/>
          </a:prstGeom>
          <a:noFill/>
          <a:ln>
            <a:noFill/>
          </a:ln>
        </p:spPr>
      </p:pic>
      <p:pic>
        <p:nvPicPr>
          <p:cNvPr id="1312" name="Google Shape;1312;p17" descr="A screenshot of a computer&#10;&#10;Description automatically generated"/>
          <p:cNvPicPr preferRelativeResize="0"/>
          <p:nvPr/>
        </p:nvPicPr>
        <p:blipFill rotWithShape="1">
          <a:blip r:embed="rId5">
            <a:alphaModFix/>
          </a:blip>
          <a:srcRect/>
          <a:stretch/>
        </p:blipFill>
        <p:spPr>
          <a:xfrm>
            <a:off x="5638799" y="2724150"/>
            <a:ext cx="3486753" cy="2057400"/>
          </a:xfrm>
          <a:prstGeom prst="rect">
            <a:avLst/>
          </a:prstGeom>
          <a:noFill/>
          <a:ln>
            <a:noFill/>
          </a:ln>
        </p:spPr>
      </p:pic>
      <p:pic>
        <p:nvPicPr>
          <p:cNvPr id="1313" name="Google Shape;1313;p17" descr="A screenshot of a computer&#10;&#10;Description automatically generated"/>
          <p:cNvPicPr preferRelativeResize="0"/>
          <p:nvPr/>
        </p:nvPicPr>
        <p:blipFill rotWithShape="1">
          <a:blip r:embed="rId6">
            <a:alphaModFix/>
          </a:blip>
          <a:srcRect/>
          <a:stretch/>
        </p:blipFill>
        <p:spPr>
          <a:xfrm>
            <a:off x="6096000" y="3283820"/>
            <a:ext cx="3029552" cy="19049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18"/>
          <p:cNvSpPr txBox="1">
            <a:spLocks noGrp="1"/>
          </p:cNvSpPr>
          <p:nvPr>
            <p:ph type="title"/>
          </p:nvPr>
        </p:nvSpPr>
        <p:spPr>
          <a:xfrm>
            <a:off x="1823475" y="338328"/>
            <a:ext cx="54969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How to make mass allocations</a:t>
            </a:r>
            <a:endParaRPr/>
          </a:p>
        </p:txBody>
      </p:sp>
      <p:sp>
        <p:nvSpPr>
          <p:cNvPr id="1319" name="Google Shape;1319;p18"/>
          <p:cNvSpPr txBox="1"/>
          <p:nvPr/>
        </p:nvSpPr>
        <p:spPr>
          <a:xfrm>
            <a:off x="1050635" y="1122461"/>
            <a:ext cx="3826165" cy="31085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To perform mass allocations in the General Ledger (GL) module in Oracle E-Business Suite (EBS), follow these steps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Navigate to the Mass Allocations Window:</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Open the Oracle EBS application.</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Navigate to General Ledger Responsibility &gt; Journals &gt; Define &gt; Mass Allocations.</a:t>
            </a:r>
            <a:endParaRPr/>
          </a:p>
          <a:p>
            <a:pPr marL="0" marR="0" lvl="0" indent="0" algn="l" rtl="0">
              <a:lnSpc>
                <a:spcPct val="100000"/>
              </a:lnSpc>
              <a:spcBef>
                <a:spcPts val="0"/>
              </a:spcBef>
              <a:spcAft>
                <a:spcPts val="0"/>
              </a:spcAft>
              <a:buNone/>
            </a:pPr>
            <a:endParaRPr sz="1400" b="0" i="0" u="none" strike="noStrike" cap="none">
              <a:solidFill>
                <a:srgbClr val="4EB6FC"/>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2. Define a Mass Allocations:</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In the Mass Allocation Definition window, click New to create a new mass allocation .</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Enter the Name and Description for the allocation formula.</a:t>
            </a:r>
            <a:endParaRPr/>
          </a:p>
        </p:txBody>
      </p:sp>
      <p:pic>
        <p:nvPicPr>
          <p:cNvPr id="1320" name="Google Shape;1320;p18"/>
          <p:cNvPicPr preferRelativeResize="0"/>
          <p:nvPr/>
        </p:nvPicPr>
        <p:blipFill rotWithShape="1">
          <a:blip r:embed="rId3">
            <a:alphaModFix/>
          </a:blip>
          <a:srcRect/>
          <a:stretch/>
        </p:blipFill>
        <p:spPr>
          <a:xfrm>
            <a:off x="4876800" y="1001197"/>
            <a:ext cx="3200400" cy="1677889"/>
          </a:xfrm>
          <a:prstGeom prst="rect">
            <a:avLst/>
          </a:prstGeom>
          <a:noFill/>
          <a:ln>
            <a:noFill/>
          </a:ln>
        </p:spPr>
      </p:pic>
      <p:pic>
        <p:nvPicPr>
          <p:cNvPr id="1321" name="Google Shape;1321;p18"/>
          <p:cNvPicPr preferRelativeResize="0"/>
          <p:nvPr/>
        </p:nvPicPr>
        <p:blipFill rotWithShape="1">
          <a:blip r:embed="rId4">
            <a:alphaModFix/>
          </a:blip>
          <a:srcRect/>
          <a:stretch/>
        </p:blipFill>
        <p:spPr>
          <a:xfrm>
            <a:off x="4831994" y="2692571"/>
            <a:ext cx="3245206" cy="218154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19"/>
          <p:cNvSpPr txBox="1"/>
          <p:nvPr/>
        </p:nvSpPr>
        <p:spPr>
          <a:xfrm>
            <a:off x="0" y="0"/>
            <a:ext cx="6477000" cy="48320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3. Define the Allocation Formula:</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Source: Choose the accounts from which you want to allocate balances.</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 Specify the segment values (such as company, department, account) that will provide the data for the allocation.</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Target: Define the accounts to which the source balances will be allocated.</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Formula: Use the formula window to specify how the allocation should be calculated. This formula can include :</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Operator: Multiply, divide, add, or subtract balances.</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Amount :Define the percentage or amount to allocate Statistical Accounts:</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 You can use statistical data, such as square footage or headcount, to determine the allocation basis.</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4. Review and Save the Allocation Formula:</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After defining the formula, review all details to ensure accuracy.</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Click Save to save the allocation.</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5. Generate the Mass Allocation Journal:</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To generate the journal entries based on the mass allocation formula, go to: General Ledger Responsibility &gt; Journals &gt; Generate &gt; Mass Allocation.</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Select the mass allocation you defined and click Generate.</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Review the Journal Entries created from the mass allocation in the Journal Entry window.</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6. Post the Journal Entries: After verifying the generated entries, navigate to the Post Journals form and post the journal.</a:t>
            </a:r>
            <a:endParaRPr/>
          </a:p>
        </p:txBody>
      </p:sp>
      <p:pic>
        <p:nvPicPr>
          <p:cNvPr id="1327" name="Google Shape;1327;p19"/>
          <p:cNvPicPr preferRelativeResize="0"/>
          <p:nvPr/>
        </p:nvPicPr>
        <p:blipFill rotWithShape="1">
          <a:blip r:embed="rId3">
            <a:alphaModFix/>
          </a:blip>
          <a:srcRect/>
          <a:stretch/>
        </p:blipFill>
        <p:spPr>
          <a:xfrm>
            <a:off x="6608972" y="8610"/>
            <a:ext cx="2513624" cy="2358300"/>
          </a:xfrm>
          <a:prstGeom prst="rect">
            <a:avLst/>
          </a:prstGeom>
          <a:noFill/>
          <a:ln>
            <a:noFill/>
          </a:ln>
        </p:spPr>
      </p:pic>
      <p:pic>
        <p:nvPicPr>
          <p:cNvPr id="1328" name="Google Shape;1328;p19"/>
          <p:cNvPicPr preferRelativeResize="0"/>
          <p:nvPr/>
        </p:nvPicPr>
        <p:blipFill rotWithShape="1">
          <a:blip r:embed="rId4">
            <a:alphaModFix/>
          </a:blip>
          <a:srcRect/>
          <a:stretch/>
        </p:blipFill>
        <p:spPr>
          <a:xfrm>
            <a:off x="6176964" y="1352550"/>
            <a:ext cx="2967036" cy="1828800"/>
          </a:xfrm>
          <a:prstGeom prst="rect">
            <a:avLst/>
          </a:prstGeom>
          <a:noFill/>
          <a:ln>
            <a:noFill/>
          </a:ln>
        </p:spPr>
      </p:pic>
      <p:pic>
        <p:nvPicPr>
          <p:cNvPr id="1329" name="Google Shape;1329;p19"/>
          <p:cNvPicPr preferRelativeResize="0"/>
          <p:nvPr/>
        </p:nvPicPr>
        <p:blipFill rotWithShape="1">
          <a:blip r:embed="rId5">
            <a:alphaModFix/>
          </a:blip>
          <a:srcRect/>
          <a:stretch/>
        </p:blipFill>
        <p:spPr>
          <a:xfrm>
            <a:off x="6608972" y="2724150"/>
            <a:ext cx="2550076" cy="1400175"/>
          </a:xfrm>
          <a:prstGeom prst="rect">
            <a:avLst/>
          </a:prstGeom>
          <a:noFill/>
          <a:ln>
            <a:noFill/>
          </a:ln>
        </p:spPr>
      </p:pic>
      <p:pic>
        <p:nvPicPr>
          <p:cNvPr id="1330" name="Google Shape;1330;p19"/>
          <p:cNvPicPr preferRelativeResize="0"/>
          <p:nvPr/>
        </p:nvPicPr>
        <p:blipFill rotWithShape="1">
          <a:blip r:embed="rId6">
            <a:alphaModFix/>
          </a:blip>
          <a:srcRect/>
          <a:stretch/>
        </p:blipFill>
        <p:spPr>
          <a:xfrm>
            <a:off x="6967348" y="3943352"/>
            <a:ext cx="2154028" cy="12001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grpSp>
        <p:nvGrpSpPr>
          <p:cNvPr id="919" name="Google Shape;919;p2"/>
          <p:cNvGrpSpPr/>
          <p:nvPr/>
        </p:nvGrpSpPr>
        <p:grpSpPr>
          <a:xfrm>
            <a:off x="3994598" y="1510458"/>
            <a:ext cx="4430405" cy="3106404"/>
            <a:chOff x="862950" y="825025"/>
            <a:chExt cx="5862650" cy="4111175"/>
          </a:xfrm>
        </p:grpSpPr>
        <p:sp>
          <p:nvSpPr>
            <p:cNvPr id="920" name="Google Shape;920;p2"/>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2"/>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2"/>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2"/>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2"/>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2"/>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2"/>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2"/>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2"/>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2"/>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ADAD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2"/>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2"/>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9C9C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2"/>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2"/>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2"/>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2"/>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2"/>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2"/>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2"/>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2"/>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2"/>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2"/>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2"/>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ADAD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2"/>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2"/>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2"/>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9C9C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2"/>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9C9C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2"/>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2"/>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2"/>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2"/>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2"/>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2"/>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2"/>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2"/>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2"/>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2"/>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2"/>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2"/>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2"/>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2"/>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2"/>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2"/>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2"/>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2"/>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2"/>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9C9C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2"/>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2"/>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2"/>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9C9C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2"/>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2"/>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2"/>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9C9C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2"/>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2"/>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2"/>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9C9C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2"/>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2"/>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ADADA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2"/>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2"/>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2"/>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9C9C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2"/>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2"/>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9C9C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2"/>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9C9C9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2"/>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2"/>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2"/>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2"/>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2"/>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2"/>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2"/>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2"/>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2"/>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2"/>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2"/>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2"/>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2"/>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2"/>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2"/>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2"/>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2"/>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2"/>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2"/>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2"/>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2"/>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2"/>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2"/>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2"/>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2"/>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2"/>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2"/>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2"/>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2"/>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2"/>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2"/>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2"/>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2"/>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2"/>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2"/>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2"/>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2"/>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2"/>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2"/>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2"/>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2"/>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2"/>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2"/>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2"/>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2"/>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2"/>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2"/>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2"/>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2"/>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2"/>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2"/>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2"/>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2"/>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2"/>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2"/>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2"/>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2"/>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2"/>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2"/>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2"/>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2"/>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2"/>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2"/>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2"/>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2"/>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2"/>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2"/>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2"/>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2"/>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2"/>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2"/>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2"/>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2"/>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2"/>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2"/>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2"/>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2"/>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2"/>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2"/>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2"/>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2"/>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2"/>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2"/>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2"/>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2"/>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2"/>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2"/>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2"/>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2"/>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2"/>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2"/>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2"/>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2"/>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2"/>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2"/>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2"/>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2"/>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2"/>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2"/>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2"/>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2"/>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2"/>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2"/>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2"/>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2"/>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2"/>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2"/>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2"/>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2"/>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2"/>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2"/>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2"/>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2"/>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2"/>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2"/>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2"/>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2"/>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2"/>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2"/>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2"/>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2"/>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2"/>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2"/>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2"/>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2"/>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2"/>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2"/>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2"/>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2"/>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2"/>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2"/>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2"/>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2"/>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2"/>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2"/>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2"/>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2"/>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2"/>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2"/>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2"/>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2"/>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2"/>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2"/>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2"/>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2"/>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2"/>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29" name="Google Shape;1129;p2"/>
          <p:cNvGrpSpPr/>
          <p:nvPr/>
        </p:nvGrpSpPr>
        <p:grpSpPr>
          <a:xfrm>
            <a:off x="731647" y="573573"/>
            <a:ext cx="635100" cy="734640"/>
            <a:chOff x="731647" y="573573"/>
            <a:chExt cx="635100" cy="734640"/>
          </a:xfrm>
        </p:grpSpPr>
        <p:grpSp>
          <p:nvGrpSpPr>
            <p:cNvPr id="1130" name="Google Shape;1130;p2"/>
            <p:cNvGrpSpPr/>
            <p:nvPr/>
          </p:nvGrpSpPr>
          <p:grpSpPr>
            <a:xfrm>
              <a:off x="731647" y="573573"/>
              <a:ext cx="635100" cy="635100"/>
              <a:chOff x="917231" y="750460"/>
              <a:chExt cx="635100" cy="635100"/>
            </a:xfrm>
          </p:grpSpPr>
          <p:sp>
            <p:nvSpPr>
              <p:cNvPr id="1131" name="Google Shape;1131;p2"/>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2"/>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33" name="Google Shape;1133;p2"/>
            <p:cNvGrpSpPr/>
            <p:nvPr/>
          </p:nvGrpSpPr>
          <p:grpSpPr>
            <a:xfrm>
              <a:off x="961679" y="1281213"/>
              <a:ext cx="175013" cy="27000"/>
              <a:chOff x="5662375" y="212375"/>
              <a:chExt cx="175013" cy="27000"/>
            </a:xfrm>
          </p:grpSpPr>
          <p:sp>
            <p:nvSpPr>
              <p:cNvPr id="1134" name="Google Shape;1134;p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35" name="Google Shape;1135;p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36" name="Google Shape;1136;p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grpSp>
        <p:nvGrpSpPr>
          <p:cNvPr id="1137" name="Google Shape;1137;p2"/>
          <p:cNvGrpSpPr/>
          <p:nvPr/>
        </p:nvGrpSpPr>
        <p:grpSpPr>
          <a:xfrm>
            <a:off x="731647" y="1650460"/>
            <a:ext cx="635100" cy="733491"/>
            <a:chOff x="731647" y="1650460"/>
            <a:chExt cx="635100" cy="733491"/>
          </a:xfrm>
        </p:grpSpPr>
        <p:grpSp>
          <p:nvGrpSpPr>
            <p:cNvPr id="1138" name="Google Shape;1138;p2"/>
            <p:cNvGrpSpPr/>
            <p:nvPr/>
          </p:nvGrpSpPr>
          <p:grpSpPr>
            <a:xfrm>
              <a:off x="731647" y="1650460"/>
              <a:ext cx="635100" cy="635100"/>
              <a:chOff x="917231" y="1827973"/>
              <a:chExt cx="635100" cy="635100"/>
            </a:xfrm>
          </p:grpSpPr>
          <p:sp>
            <p:nvSpPr>
              <p:cNvPr id="1139" name="Google Shape;1139;p2"/>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2"/>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1" name="Google Shape;1141;p2"/>
            <p:cNvGrpSpPr/>
            <p:nvPr/>
          </p:nvGrpSpPr>
          <p:grpSpPr>
            <a:xfrm>
              <a:off x="961679" y="2356951"/>
              <a:ext cx="175013" cy="27000"/>
              <a:chOff x="5662375" y="212375"/>
              <a:chExt cx="175013" cy="27000"/>
            </a:xfrm>
          </p:grpSpPr>
          <p:sp>
            <p:nvSpPr>
              <p:cNvPr id="1142" name="Google Shape;1142;p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43" name="Google Shape;1143;p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44" name="Google Shape;1144;p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grpSp>
        <p:nvGrpSpPr>
          <p:cNvPr id="1145" name="Google Shape;1145;p2"/>
          <p:cNvGrpSpPr/>
          <p:nvPr/>
        </p:nvGrpSpPr>
        <p:grpSpPr>
          <a:xfrm>
            <a:off x="731647" y="2728277"/>
            <a:ext cx="635100" cy="734983"/>
            <a:chOff x="731647" y="2728277"/>
            <a:chExt cx="635100" cy="734983"/>
          </a:xfrm>
        </p:grpSpPr>
        <p:grpSp>
          <p:nvGrpSpPr>
            <p:cNvPr id="1146" name="Google Shape;1146;p2"/>
            <p:cNvGrpSpPr/>
            <p:nvPr/>
          </p:nvGrpSpPr>
          <p:grpSpPr>
            <a:xfrm>
              <a:off x="731647" y="2728277"/>
              <a:ext cx="635100" cy="635100"/>
              <a:chOff x="917231" y="2905502"/>
              <a:chExt cx="635100" cy="635100"/>
            </a:xfrm>
          </p:grpSpPr>
          <p:sp>
            <p:nvSpPr>
              <p:cNvPr id="1147" name="Google Shape;1147;p2"/>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2"/>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9" name="Google Shape;1149;p2"/>
            <p:cNvGrpSpPr/>
            <p:nvPr/>
          </p:nvGrpSpPr>
          <p:grpSpPr>
            <a:xfrm>
              <a:off x="961679" y="3436260"/>
              <a:ext cx="175013" cy="27000"/>
              <a:chOff x="5662375" y="212375"/>
              <a:chExt cx="175013" cy="27000"/>
            </a:xfrm>
          </p:grpSpPr>
          <p:sp>
            <p:nvSpPr>
              <p:cNvPr id="1150" name="Google Shape;1150;p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51" name="Google Shape;1151;p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52" name="Google Shape;1152;p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grpSp>
        <p:nvGrpSpPr>
          <p:cNvPr id="1153" name="Google Shape;1153;p2"/>
          <p:cNvGrpSpPr/>
          <p:nvPr/>
        </p:nvGrpSpPr>
        <p:grpSpPr>
          <a:xfrm>
            <a:off x="731647" y="3806675"/>
            <a:ext cx="635100" cy="734704"/>
            <a:chOff x="731647" y="3806675"/>
            <a:chExt cx="635100" cy="734704"/>
          </a:xfrm>
        </p:grpSpPr>
        <p:grpSp>
          <p:nvGrpSpPr>
            <p:cNvPr id="1154" name="Google Shape;1154;p2"/>
            <p:cNvGrpSpPr/>
            <p:nvPr/>
          </p:nvGrpSpPr>
          <p:grpSpPr>
            <a:xfrm>
              <a:off x="731647" y="3806675"/>
              <a:ext cx="635100" cy="635100"/>
              <a:chOff x="917231" y="3983097"/>
              <a:chExt cx="635100" cy="635100"/>
            </a:xfrm>
          </p:grpSpPr>
          <p:sp>
            <p:nvSpPr>
              <p:cNvPr id="1155" name="Google Shape;1155;p2"/>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2"/>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7" name="Google Shape;1157;p2"/>
            <p:cNvGrpSpPr/>
            <p:nvPr/>
          </p:nvGrpSpPr>
          <p:grpSpPr>
            <a:xfrm>
              <a:off x="961679" y="4514379"/>
              <a:ext cx="175013" cy="27000"/>
              <a:chOff x="5662375" y="212375"/>
              <a:chExt cx="175013" cy="27000"/>
            </a:xfrm>
          </p:grpSpPr>
          <p:sp>
            <p:nvSpPr>
              <p:cNvPr id="1158" name="Google Shape;1158;p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59" name="Google Shape;1159;p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160" name="Google Shape;1160;p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sp>
        <p:nvSpPr>
          <p:cNvPr id="1161" name="Google Shape;1161;p2"/>
          <p:cNvSpPr txBox="1">
            <a:spLocks noGrp="1"/>
          </p:cNvSpPr>
          <p:nvPr>
            <p:ph type="title"/>
          </p:nvPr>
        </p:nvSpPr>
        <p:spPr>
          <a:xfrm>
            <a:off x="3783415" y="117677"/>
            <a:ext cx="5334000" cy="5760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800"/>
              <a:buNone/>
            </a:pPr>
            <a:r>
              <a:rPr lang="en-US" sz="1800"/>
              <a:t>THE 4 MAIN MODULES IN ORACLE DIGITAL  ACCOUNTING</a:t>
            </a:r>
            <a:r>
              <a:rPr lang="en-US" sz="3200"/>
              <a:t> </a:t>
            </a:r>
            <a:endParaRPr sz="3200"/>
          </a:p>
        </p:txBody>
      </p:sp>
      <p:sp>
        <p:nvSpPr>
          <p:cNvPr id="1162" name="Google Shape;1162;p2"/>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None/>
            </a:pPr>
            <a:r>
              <a:rPr lang="en-US"/>
              <a:t>Core of Oracle's financial management</a:t>
            </a:r>
            <a:endParaRPr>
              <a:latin typeface="Barlow Semi Condensed"/>
              <a:ea typeface="Barlow Semi Condensed"/>
              <a:cs typeface="Barlow Semi Condensed"/>
              <a:sym typeface="Barlow Semi Condensed"/>
            </a:endParaRPr>
          </a:p>
        </p:txBody>
      </p:sp>
      <p:sp>
        <p:nvSpPr>
          <p:cNvPr id="1163" name="Google Shape;1163;p2"/>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b="1"/>
              <a:t>General Ledger (GL)</a:t>
            </a:r>
            <a:r>
              <a:rPr lang="en-US"/>
              <a:t>:</a:t>
            </a:r>
            <a:endParaRPr/>
          </a:p>
        </p:txBody>
      </p:sp>
      <p:sp>
        <p:nvSpPr>
          <p:cNvPr id="1164" name="Google Shape;1164;p2"/>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b="1"/>
              <a:t>Accounts Payable (AP)</a:t>
            </a:r>
            <a:endParaRPr b="1"/>
          </a:p>
        </p:txBody>
      </p:sp>
      <p:sp>
        <p:nvSpPr>
          <p:cNvPr id="1165" name="Google Shape;1165;p2"/>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None/>
            </a:pPr>
            <a:r>
              <a:rPr lang="en-US"/>
              <a:t>manages the organization's obligations to suppliers and vendors</a:t>
            </a:r>
            <a:endParaRPr/>
          </a:p>
        </p:txBody>
      </p:sp>
      <p:sp>
        <p:nvSpPr>
          <p:cNvPr id="1166" name="Google Shape;1166;p2"/>
          <p:cNvSpPr txBox="1">
            <a:spLocks noGrp="1"/>
          </p:cNvSpPr>
          <p:nvPr>
            <p:ph type="subTitle" idx="5"/>
          </p:nvPr>
        </p:nvSpPr>
        <p:spPr>
          <a:xfrm>
            <a:off x="1643766" y="2596435"/>
            <a:ext cx="2679108" cy="38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b="1"/>
              <a:t>Accounts Receivable (AR):</a:t>
            </a:r>
            <a:endParaRPr b="1"/>
          </a:p>
        </p:txBody>
      </p:sp>
      <p:sp>
        <p:nvSpPr>
          <p:cNvPr id="1167" name="Google Shape;1167;p2"/>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None/>
            </a:pPr>
            <a:r>
              <a:rPr lang="en-US"/>
              <a:t>deals with billing customers and managing incoming payments</a:t>
            </a:r>
            <a:endParaRPr/>
          </a:p>
        </p:txBody>
      </p:sp>
      <p:sp>
        <p:nvSpPr>
          <p:cNvPr id="1168" name="Google Shape;1168;p2"/>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b="1"/>
              <a:t>Fixed Assets (FA)</a:t>
            </a:r>
            <a:r>
              <a:rPr lang="en-US"/>
              <a:t>:</a:t>
            </a:r>
            <a:endParaRPr/>
          </a:p>
        </p:txBody>
      </p:sp>
      <p:sp>
        <p:nvSpPr>
          <p:cNvPr id="1169" name="Google Shape;1169;p2"/>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None/>
            </a:pPr>
            <a:r>
              <a:rPr lang="en-US"/>
              <a:t>manages an organization's assets throughout their lifecycle</a:t>
            </a:r>
            <a:endParaRPr/>
          </a:p>
        </p:txBody>
      </p:sp>
      <p:sp>
        <p:nvSpPr>
          <p:cNvPr id="1170" name="Google Shape;1170;p2"/>
          <p:cNvSpPr txBox="1">
            <a:spLocks noGrp="1"/>
          </p:cNvSpPr>
          <p:nvPr>
            <p:ph type="title" idx="9"/>
          </p:nvPr>
        </p:nvSpPr>
        <p:spPr>
          <a:xfrm>
            <a:off x="813816" y="722376"/>
            <a:ext cx="457200" cy="347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US"/>
              <a:t>01</a:t>
            </a:r>
            <a:endParaRPr/>
          </a:p>
        </p:txBody>
      </p:sp>
      <p:sp>
        <p:nvSpPr>
          <p:cNvPr id="1171" name="Google Shape;1171;p2"/>
          <p:cNvSpPr txBox="1">
            <a:spLocks noGrp="1"/>
          </p:cNvSpPr>
          <p:nvPr>
            <p:ph type="title" idx="13"/>
          </p:nvPr>
        </p:nvSpPr>
        <p:spPr>
          <a:xfrm>
            <a:off x="813816" y="1801368"/>
            <a:ext cx="457200" cy="347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US"/>
              <a:t>02</a:t>
            </a:r>
            <a:endParaRPr/>
          </a:p>
        </p:txBody>
      </p:sp>
      <p:sp>
        <p:nvSpPr>
          <p:cNvPr id="1172" name="Google Shape;1172;p2"/>
          <p:cNvSpPr txBox="1">
            <a:spLocks noGrp="1"/>
          </p:cNvSpPr>
          <p:nvPr>
            <p:ph type="title" idx="14"/>
          </p:nvPr>
        </p:nvSpPr>
        <p:spPr>
          <a:xfrm>
            <a:off x="813816" y="2880360"/>
            <a:ext cx="457200" cy="347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US"/>
              <a:t>03</a:t>
            </a:r>
            <a:endParaRPr/>
          </a:p>
        </p:txBody>
      </p:sp>
      <p:sp>
        <p:nvSpPr>
          <p:cNvPr id="1173" name="Google Shape;1173;p2"/>
          <p:cNvSpPr txBox="1">
            <a:spLocks noGrp="1"/>
          </p:cNvSpPr>
          <p:nvPr>
            <p:ph type="title" idx="15"/>
          </p:nvPr>
        </p:nvSpPr>
        <p:spPr>
          <a:xfrm>
            <a:off x="813816" y="3959352"/>
            <a:ext cx="457200" cy="347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000"/>
              <a:buNone/>
            </a:pPr>
            <a:r>
              <a:rPr lang="en-US"/>
              <a:t>04</a:t>
            </a:r>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20"/>
          <p:cNvSpPr txBox="1"/>
          <p:nvPr/>
        </p:nvSpPr>
        <p:spPr>
          <a:xfrm>
            <a:off x="159249" y="55661"/>
            <a:ext cx="672491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Arial"/>
                <a:ea typeface="Arial"/>
                <a:cs typeface="Arial"/>
                <a:sym typeface="Arial"/>
              </a:rPr>
              <a:t>How to define recurring in Oracle digital accounting system</a:t>
            </a:r>
            <a:endParaRPr/>
          </a:p>
        </p:txBody>
      </p:sp>
      <p:pic>
        <p:nvPicPr>
          <p:cNvPr id="1336" name="Google Shape;1336;p20"/>
          <p:cNvPicPr preferRelativeResize="0"/>
          <p:nvPr/>
        </p:nvPicPr>
        <p:blipFill rotWithShape="1">
          <a:blip r:embed="rId3">
            <a:alphaModFix/>
          </a:blip>
          <a:srcRect/>
          <a:stretch/>
        </p:blipFill>
        <p:spPr>
          <a:xfrm>
            <a:off x="0" y="2504316"/>
            <a:ext cx="2590800" cy="2197804"/>
          </a:xfrm>
          <a:prstGeom prst="rect">
            <a:avLst/>
          </a:prstGeom>
          <a:noFill/>
          <a:ln>
            <a:noFill/>
          </a:ln>
        </p:spPr>
      </p:pic>
      <p:sp>
        <p:nvSpPr>
          <p:cNvPr id="1337" name="Google Shape;1337;p20"/>
          <p:cNvSpPr txBox="1"/>
          <p:nvPr/>
        </p:nvSpPr>
        <p:spPr>
          <a:xfrm>
            <a:off x="159249" y="666750"/>
            <a:ext cx="672491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The term "recurring" refers to something that happens repeatedly at regular intervals. In accounting, recurring entries or transactions are those that are repeated periodically, such as monthly, quarterly, or annually</a:t>
            </a:r>
            <a:r>
              <a:rPr lang="en-US" sz="1400" b="0" i="0" u="none" strike="noStrike" cap="none">
                <a:solidFill>
                  <a:srgbClr val="000000"/>
                </a:solidFill>
                <a:latin typeface="Arial"/>
                <a:ea typeface="Arial"/>
                <a:cs typeface="Arial"/>
                <a:sym typeface="Arial"/>
              </a:rPr>
              <a:t>.</a:t>
            </a:r>
            <a:endParaRPr/>
          </a:p>
        </p:txBody>
      </p:sp>
      <p:pic>
        <p:nvPicPr>
          <p:cNvPr id="1338" name="Google Shape;1338;p20"/>
          <p:cNvPicPr preferRelativeResize="0"/>
          <p:nvPr/>
        </p:nvPicPr>
        <p:blipFill rotWithShape="1">
          <a:blip r:embed="rId4">
            <a:alphaModFix/>
          </a:blip>
          <a:srcRect/>
          <a:stretch/>
        </p:blipFill>
        <p:spPr>
          <a:xfrm>
            <a:off x="6283075" y="2777442"/>
            <a:ext cx="2819400" cy="2366058"/>
          </a:xfrm>
          <a:prstGeom prst="rect">
            <a:avLst/>
          </a:prstGeom>
          <a:noFill/>
          <a:ln>
            <a:noFill/>
          </a:ln>
        </p:spPr>
      </p:pic>
      <p:pic>
        <p:nvPicPr>
          <p:cNvPr id="1339" name="Google Shape;1339;p20"/>
          <p:cNvPicPr preferRelativeResize="0"/>
          <p:nvPr/>
        </p:nvPicPr>
        <p:blipFill rotWithShape="1">
          <a:blip r:embed="rId5">
            <a:alphaModFix/>
          </a:blip>
          <a:srcRect/>
          <a:stretch/>
        </p:blipFill>
        <p:spPr>
          <a:xfrm>
            <a:off x="6553200" y="395419"/>
            <a:ext cx="2279151" cy="2177470"/>
          </a:xfrm>
          <a:prstGeom prst="rect">
            <a:avLst/>
          </a:prstGeom>
          <a:noFill/>
          <a:ln>
            <a:noFill/>
          </a:ln>
        </p:spPr>
      </p:pic>
      <p:pic>
        <p:nvPicPr>
          <p:cNvPr id="1340" name="Google Shape;1340;p20"/>
          <p:cNvPicPr preferRelativeResize="0"/>
          <p:nvPr/>
        </p:nvPicPr>
        <p:blipFill rotWithShape="1">
          <a:blip r:embed="rId6">
            <a:alphaModFix/>
          </a:blip>
          <a:srcRect/>
          <a:stretch/>
        </p:blipFill>
        <p:spPr>
          <a:xfrm>
            <a:off x="2886212" y="3025720"/>
            <a:ext cx="2872409" cy="1676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21"/>
          <p:cNvSpPr txBox="1"/>
          <p:nvPr/>
        </p:nvSpPr>
        <p:spPr>
          <a:xfrm>
            <a:off x="76200" y="57150"/>
            <a:ext cx="586101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Here’s how to define and create recurring journal entries</a:t>
            </a:r>
            <a:endParaRPr/>
          </a:p>
        </p:txBody>
      </p:sp>
      <p:sp>
        <p:nvSpPr>
          <p:cNvPr id="1346" name="Google Shape;1346;p21"/>
          <p:cNvSpPr txBox="1"/>
          <p:nvPr/>
        </p:nvSpPr>
        <p:spPr>
          <a:xfrm>
            <a:off x="76200" y="396303"/>
            <a:ext cx="6477000" cy="48320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1. Define Recurring Journals in Oracle:</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Go to General Ledger from the Navigator</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Under Journals, select Define recurring Journal.</a:t>
            </a:r>
            <a:endParaRPr/>
          </a:p>
          <a:p>
            <a:pPr marL="0" marR="0" lvl="0" indent="0" algn="l" rtl="0">
              <a:lnSpc>
                <a:spcPct val="100000"/>
              </a:lnSpc>
              <a:spcBef>
                <a:spcPts val="0"/>
              </a:spcBef>
              <a:spcAft>
                <a:spcPts val="0"/>
              </a:spcAft>
              <a:buNone/>
            </a:pPr>
            <a:endParaRPr sz="1400" b="0" i="0" u="none" strike="noStrike" cap="none">
              <a:solidFill>
                <a:srgbClr val="4EB6FC"/>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2. Create a Recurring Journal Formula </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In the Define Recurring Journal window, you’ll set up a formula template.</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Name: Provide a meaningful name for the recurring journal (e.g., Rent, Depreciation).</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 Period Type: Specify the period type for the recurrence (monthly, quarterly, etc.).</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 Ledger: Choose the appropriate ledger for the journal entries.</a:t>
            </a:r>
            <a:endParaRPr/>
          </a:p>
          <a:p>
            <a:pPr marL="0" marR="0" lvl="0" indent="0" algn="l" rtl="0">
              <a:lnSpc>
                <a:spcPct val="100000"/>
              </a:lnSpc>
              <a:spcBef>
                <a:spcPts val="0"/>
              </a:spcBef>
              <a:spcAft>
                <a:spcPts val="0"/>
              </a:spcAft>
              <a:buNone/>
            </a:pPr>
            <a:endParaRPr sz="1400" b="0" i="0" u="none" strike="noStrike" cap="none">
              <a:solidFill>
                <a:srgbClr val="4EB6FC"/>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3. Define the Entry Lines</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Account: Enter the general ledger account for which the recurring journal will be applied.</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Formula Type: Choose from three types of recurring formulas:        </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Standard: Fixed amounts that do not change.</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Skeleton: You define the accounts but enter the amounts manually each period.</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Formula: Based on a dynamic formula or calculation (e.g., percentage of   </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another account balance).</a:t>
            </a:r>
            <a:endParaRPr/>
          </a:p>
          <a:p>
            <a:pPr marL="0" marR="0" lvl="0" indent="0" algn="l" rtl="0">
              <a:lnSpc>
                <a:spcPct val="100000"/>
              </a:lnSpc>
              <a:spcBef>
                <a:spcPts val="0"/>
              </a:spcBef>
              <a:spcAft>
                <a:spcPts val="0"/>
              </a:spcAft>
              <a:buNone/>
            </a:pPr>
            <a:r>
              <a:rPr lang="en-US" sz="1400" b="0" i="0" u="none" strike="noStrike" cap="none">
                <a:solidFill>
                  <a:srgbClr val="4EB6FC"/>
                </a:solidFill>
                <a:latin typeface="Arial"/>
                <a:ea typeface="Arial"/>
                <a:cs typeface="Arial"/>
                <a:sym typeface="Arial"/>
              </a:rPr>
              <a:t> For Formula Type, input the appropriate amounts or formulas.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p:txBody>
      </p:sp>
      <p:pic>
        <p:nvPicPr>
          <p:cNvPr id="1347" name="Google Shape;1347;p21"/>
          <p:cNvPicPr preferRelativeResize="0"/>
          <p:nvPr/>
        </p:nvPicPr>
        <p:blipFill rotWithShape="1">
          <a:blip r:embed="rId3">
            <a:alphaModFix/>
          </a:blip>
          <a:srcRect/>
          <a:stretch/>
        </p:blipFill>
        <p:spPr>
          <a:xfrm>
            <a:off x="6053780" y="-95250"/>
            <a:ext cx="3024294" cy="1951234"/>
          </a:xfrm>
          <a:prstGeom prst="rect">
            <a:avLst/>
          </a:prstGeom>
          <a:noFill/>
          <a:ln>
            <a:noFill/>
          </a:ln>
        </p:spPr>
      </p:pic>
      <p:pic>
        <p:nvPicPr>
          <p:cNvPr id="1348" name="Google Shape;1348;p21"/>
          <p:cNvPicPr preferRelativeResize="0"/>
          <p:nvPr/>
        </p:nvPicPr>
        <p:blipFill rotWithShape="1">
          <a:blip r:embed="rId4">
            <a:alphaModFix/>
          </a:blip>
          <a:srcRect/>
          <a:stretch/>
        </p:blipFill>
        <p:spPr>
          <a:xfrm>
            <a:off x="6136535" y="1655424"/>
            <a:ext cx="2858784" cy="1828800"/>
          </a:xfrm>
          <a:prstGeom prst="rect">
            <a:avLst/>
          </a:prstGeom>
          <a:noFill/>
          <a:ln>
            <a:noFill/>
          </a:ln>
        </p:spPr>
      </p:pic>
      <p:pic>
        <p:nvPicPr>
          <p:cNvPr id="1349" name="Google Shape;1349;p21"/>
          <p:cNvPicPr preferRelativeResize="0"/>
          <p:nvPr/>
        </p:nvPicPr>
        <p:blipFill rotWithShape="1">
          <a:blip r:embed="rId5">
            <a:alphaModFix/>
          </a:blip>
          <a:srcRect/>
          <a:stretch/>
        </p:blipFill>
        <p:spPr>
          <a:xfrm>
            <a:off x="6400798" y="3257550"/>
            <a:ext cx="2574533" cy="209699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22"/>
          <p:cNvSpPr txBox="1"/>
          <p:nvPr/>
        </p:nvSpPr>
        <p:spPr>
          <a:xfrm>
            <a:off x="76201" y="0"/>
            <a:ext cx="4495799" cy="47089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500" b="0" i="0" u="none" strike="noStrike" cap="none">
                <a:solidFill>
                  <a:srgbClr val="4EB6FC"/>
                </a:solidFill>
                <a:latin typeface="Arial"/>
                <a:ea typeface="Arial"/>
                <a:cs typeface="Arial"/>
                <a:sym typeface="Arial"/>
              </a:rPr>
              <a:t>4. Enter Amount or Calculation</a:t>
            </a:r>
            <a:endParaRPr/>
          </a:p>
          <a:p>
            <a:pPr marL="0" marR="0" lvl="0" indent="0" algn="l" rtl="0">
              <a:lnSpc>
                <a:spcPct val="100000"/>
              </a:lnSpc>
              <a:spcBef>
                <a:spcPts val="0"/>
              </a:spcBef>
              <a:spcAft>
                <a:spcPts val="0"/>
              </a:spcAft>
              <a:buNone/>
            </a:pPr>
            <a:r>
              <a:rPr lang="en-US" sz="1500" b="0" i="0" u="none" strike="noStrike" cap="none">
                <a:solidFill>
                  <a:srgbClr val="4EB6FC"/>
                </a:solidFill>
                <a:latin typeface="Arial"/>
                <a:ea typeface="Arial"/>
                <a:cs typeface="Arial"/>
                <a:sym typeface="Arial"/>
              </a:rPr>
              <a:t>    Standard Recurring Journal: Enter a fixed amount that will be posted each period.</a:t>
            </a:r>
            <a:endParaRPr/>
          </a:p>
          <a:p>
            <a:pPr marL="0" marR="0" lvl="0" indent="0" algn="l" rtl="0">
              <a:lnSpc>
                <a:spcPct val="100000"/>
              </a:lnSpc>
              <a:spcBef>
                <a:spcPts val="0"/>
              </a:spcBef>
              <a:spcAft>
                <a:spcPts val="0"/>
              </a:spcAft>
              <a:buNone/>
            </a:pPr>
            <a:r>
              <a:rPr lang="en-US" sz="1500" b="0" i="0" u="none" strike="noStrike" cap="none">
                <a:solidFill>
                  <a:srgbClr val="4EB6FC"/>
                </a:solidFill>
                <a:latin typeface="Arial"/>
                <a:ea typeface="Arial"/>
                <a:cs typeface="Arial"/>
                <a:sym typeface="Arial"/>
              </a:rPr>
              <a:t>    Skeleton Recurring Journal:</a:t>
            </a:r>
            <a:endParaRPr/>
          </a:p>
          <a:p>
            <a:pPr marL="0" marR="0" lvl="0" indent="0" algn="l" rtl="0">
              <a:lnSpc>
                <a:spcPct val="100000"/>
              </a:lnSpc>
              <a:spcBef>
                <a:spcPts val="0"/>
              </a:spcBef>
              <a:spcAft>
                <a:spcPts val="0"/>
              </a:spcAft>
              <a:buNone/>
            </a:pPr>
            <a:r>
              <a:rPr lang="en-US" sz="1500" b="0" i="0" u="none" strike="noStrike" cap="none">
                <a:solidFill>
                  <a:srgbClr val="4EB6FC"/>
                </a:solidFill>
                <a:latin typeface="Arial"/>
                <a:ea typeface="Arial"/>
                <a:cs typeface="Arial"/>
                <a:sym typeface="Arial"/>
              </a:rPr>
              <a:t> Leave the amount field blank, as you'll enter it each time the journal is run.</a:t>
            </a:r>
            <a:endParaRPr/>
          </a:p>
          <a:p>
            <a:pPr marL="0" marR="0" lvl="0" indent="0" algn="l" rtl="0">
              <a:lnSpc>
                <a:spcPct val="100000"/>
              </a:lnSpc>
              <a:spcBef>
                <a:spcPts val="0"/>
              </a:spcBef>
              <a:spcAft>
                <a:spcPts val="0"/>
              </a:spcAft>
              <a:buNone/>
            </a:pPr>
            <a:r>
              <a:rPr lang="en-US" sz="1500" b="0" i="0" u="none" strike="noStrike" cap="none">
                <a:solidFill>
                  <a:srgbClr val="4EB6FC"/>
                </a:solidFill>
                <a:latin typeface="Arial"/>
                <a:ea typeface="Arial"/>
                <a:cs typeface="Arial"/>
                <a:sym typeface="Arial"/>
              </a:rPr>
              <a:t>    Formula Recurring Journal:</a:t>
            </a:r>
            <a:endParaRPr/>
          </a:p>
          <a:p>
            <a:pPr marL="0" marR="0" lvl="0" indent="0" algn="l" rtl="0">
              <a:lnSpc>
                <a:spcPct val="100000"/>
              </a:lnSpc>
              <a:spcBef>
                <a:spcPts val="0"/>
              </a:spcBef>
              <a:spcAft>
                <a:spcPts val="0"/>
              </a:spcAft>
              <a:buNone/>
            </a:pPr>
            <a:r>
              <a:rPr lang="en-US" sz="1500" b="0" i="0" u="none" strike="noStrike" cap="none">
                <a:solidFill>
                  <a:srgbClr val="4EB6FC"/>
                </a:solidFill>
                <a:latin typeface="Arial"/>
                <a:ea typeface="Arial"/>
                <a:cs typeface="Arial"/>
                <a:sym typeface="Arial"/>
              </a:rPr>
              <a:t> Use arithmetic or account balances to create a dynamic calculation.</a:t>
            </a:r>
            <a:endParaRPr/>
          </a:p>
          <a:p>
            <a:pPr marL="0" marR="0" lvl="0" indent="0" algn="l" rtl="0">
              <a:lnSpc>
                <a:spcPct val="100000"/>
              </a:lnSpc>
              <a:spcBef>
                <a:spcPts val="0"/>
              </a:spcBef>
              <a:spcAft>
                <a:spcPts val="0"/>
              </a:spcAft>
              <a:buNone/>
            </a:pPr>
            <a:r>
              <a:rPr lang="en-US" sz="1500" b="0" i="0" u="none" strike="noStrike" cap="none">
                <a:solidFill>
                  <a:srgbClr val="4EB6FC"/>
                </a:solidFill>
                <a:latin typeface="Arial"/>
                <a:ea typeface="Arial"/>
                <a:cs typeface="Arial"/>
                <a:sym typeface="Arial"/>
              </a:rPr>
              <a:t>5. Define Recurrence Frequency</a:t>
            </a:r>
            <a:endParaRPr/>
          </a:p>
          <a:p>
            <a:pPr marL="0" marR="0" lvl="0" indent="0" algn="l" rtl="0">
              <a:lnSpc>
                <a:spcPct val="100000"/>
              </a:lnSpc>
              <a:spcBef>
                <a:spcPts val="0"/>
              </a:spcBef>
              <a:spcAft>
                <a:spcPts val="0"/>
              </a:spcAft>
              <a:buNone/>
            </a:pPr>
            <a:r>
              <a:rPr lang="en-US" sz="1500" b="0" i="0" u="none" strike="noStrike" cap="none">
                <a:solidFill>
                  <a:srgbClr val="4EB6FC"/>
                </a:solidFill>
                <a:latin typeface="Arial"/>
                <a:ea typeface="Arial"/>
                <a:cs typeface="Arial"/>
                <a:sym typeface="Arial"/>
              </a:rPr>
              <a:t>    Specify the frequency of the recurrence (monthly, quarterly, yearly). </a:t>
            </a:r>
            <a:endParaRPr/>
          </a:p>
          <a:p>
            <a:pPr marL="0" marR="0" lvl="0" indent="0" algn="l" rtl="0">
              <a:lnSpc>
                <a:spcPct val="100000"/>
              </a:lnSpc>
              <a:spcBef>
                <a:spcPts val="0"/>
              </a:spcBef>
              <a:spcAft>
                <a:spcPts val="0"/>
              </a:spcAft>
              <a:buNone/>
            </a:pPr>
            <a:r>
              <a:rPr lang="en-US" sz="1500" b="0" i="0" u="none" strike="noStrike" cap="none">
                <a:solidFill>
                  <a:srgbClr val="4EB6FC"/>
                </a:solidFill>
                <a:latin typeface="Arial"/>
                <a:ea typeface="Arial"/>
                <a:cs typeface="Arial"/>
                <a:sym typeface="Arial"/>
              </a:rPr>
              <a:t>   Define Start Date and End Date for the recurring journal to determine how long it will continue.</a:t>
            </a:r>
            <a:endParaRPr/>
          </a:p>
          <a:p>
            <a:pPr marL="0" marR="0" lvl="0" indent="0" algn="l" rtl="0">
              <a:lnSpc>
                <a:spcPct val="100000"/>
              </a:lnSpc>
              <a:spcBef>
                <a:spcPts val="0"/>
              </a:spcBef>
              <a:spcAft>
                <a:spcPts val="0"/>
              </a:spcAft>
              <a:buNone/>
            </a:pPr>
            <a:r>
              <a:rPr lang="en-US" sz="1500" b="0" i="0" u="none" strike="noStrike" cap="none">
                <a:solidFill>
                  <a:srgbClr val="4EB6FC"/>
                </a:solidFill>
                <a:latin typeface="Arial"/>
                <a:ea typeface="Arial"/>
                <a:cs typeface="Arial"/>
                <a:sym typeface="Arial"/>
              </a:rPr>
              <a:t>6. Validation and Security </a:t>
            </a:r>
            <a:endParaRPr/>
          </a:p>
          <a:p>
            <a:pPr marL="0" marR="0" lvl="0" indent="0" algn="l" rtl="0">
              <a:lnSpc>
                <a:spcPct val="100000"/>
              </a:lnSpc>
              <a:spcBef>
                <a:spcPts val="0"/>
              </a:spcBef>
              <a:spcAft>
                <a:spcPts val="0"/>
              </a:spcAft>
              <a:buNone/>
            </a:pPr>
            <a:r>
              <a:rPr lang="en-US" sz="1500" b="0" i="0" u="none" strike="noStrike" cap="none">
                <a:solidFill>
                  <a:srgbClr val="4EB6FC"/>
                </a:solidFill>
                <a:latin typeface="Arial"/>
                <a:ea typeface="Arial"/>
                <a:cs typeface="Arial"/>
                <a:sym typeface="Arial"/>
              </a:rPr>
              <a:t>   Validate the recurring journal formula to ensure that the accounts and amounts are properly set up.  </a:t>
            </a:r>
            <a:endParaRPr/>
          </a:p>
          <a:p>
            <a:pPr marL="0" marR="0" lvl="0" indent="0" algn="l" rtl="0">
              <a:lnSpc>
                <a:spcPct val="100000"/>
              </a:lnSpc>
              <a:spcBef>
                <a:spcPts val="0"/>
              </a:spcBef>
              <a:spcAft>
                <a:spcPts val="0"/>
              </a:spcAft>
              <a:buNone/>
            </a:pPr>
            <a:r>
              <a:rPr lang="en-US" sz="1500" b="0" i="0" u="none" strike="noStrike" cap="none">
                <a:solidFill>
                  <a:srgbClr val="4EB6FC"/>
                </a:solidFill>
                <a:latin typeface="Arial"/>
                <a:ea typeface="Arial"/>
                <a:cs typeface="Arial"/>
                <a:sym typeface="Arial"/>
              </a:rPr>
              <a:t>  Set up appropriate security or approval workflows to control who can create, modify, or approve recurring entries.</a:t>
            </a:r>
            <a:endParaRPr/>
          </a:p>
        </p:txBody>
      </p:sp>
      <p:pic>
        <p:nvPicPr>
          <p:cNvPr id="1355" name="Google Shape;1355;p22"/>
          <p:cNvPicPr preferRelativeResize="0"/>
          <p:nvPr/>
        </p:nvPicPr>
        <p:blipFill rotWithShape="1">
          <a:blip r:embed="rId3">
            <a:alphaModFix/>
          </a:blip>
          <a:srcRect/>
          <a:stretch/>
        </p:blipFill>
        <p:spPr>
          <a:xfrm>
            <a:off x="4343400" y="-37030"/>
            <a:ext cx="2567094" cy="1885950"/>
          </a:xfrm>
          <a:prstGeom prst="rect">
            <a:avLst/>
          </a:prstGeom>
          <a:noFill/>
          <a:ln>
            <a:noFill/>
          </a:ln>
        </p:spPr>
      </p:pic>
      <p:pic>
        <p:nvPicPr>
          <p:cNvPr id="1356" name="Google Shape;1356;p22"/>
          <p:cNvPicPr preferRelativeResize="0"/>
          <p:nvPr/>
        </p:nvPicPr>
        <p:blipFill rotWithShape="1">
          <a:blip r:embed="rId4">
            <a:alphaModFix/>
          </a:blip>
          <a:srcRect/>
          <a:stretch/>
        </p:blipFill>
        <p:spPr>
          <a:xfrm>
            <a:off x="6910494" y="34888"/>
            <a:ext cx="2233506" cy="1814031"/>
          </a:xfrm>
          <a:prstGeom prst="rect">
            <a:avLst/>
          </a:prstGeom>
          <a:noFill/>
          <a:ln>
            <a:noFill/>
          </a:ln>
        </p:spPr>
      </p:pic>
      <p:pic>
        <p:nvPicPr>
          <p:cNvPr id="1357" name="Google Shape;1357;p22"/>
          <p:cNvPicPr preferRelativeResize="0"/>
          <p:nvPr/>
        </p:nvPicPr>
        <p:blipFill rotWithShape="1">
          <a:blip r:embed="rId5">
            <a:alphaModFix/>
          </a:blip>
          <a:srcRect/>
          <a:stretch/>
        </p:blipFill>
        <p:spPr>
          <a:xfrm>
            <a:off x="4483946" y="1829655"/>
            <a:ext cx="2526453" cy="1618608"/>
          </a:xfrm>
          <a:prstGeom prst="rect">
            <a:avLst/>
          </a:prstGeom>
          <a:noFill/>
          <a:ln>
            <a:noFill/>
          </a:ln>
        </p:spPr>
      </p:pic>
      <p:pic>
        <p:nvPicPr>
          <p:cNvPr id="1358" name="Google Shape;1358;p22"/>
          <p:cNvPicPr preferRelativeResize="0"/>
          <p:nvPr/>
        </p:nvPicPr>
        <p:blipFill rotWithShape="1">
          <a:blip r:embed="rId6">
            <a:alphaModFix/>
          </a:blip>
          <a:srcRect/>
          <a:stretch/>
        </p:blipFill>
        <p:spPr>
          <a:xfrm>
            <a:off x="6878815" y="1848920"/>
            <a:ext cx="2133601" cy="1599343"/>
          </a:xfrm>
          <a:prstGeom prst="rect">
            <a:avLst/>
          </a:prstGeom>
          <a:noFill/>
          <a:ln>
            <a:noFill/>
          </a:ln>
        </p:spPr>
      </p:pic>
      <p:pic>
        <p:nvPicPr>
          <p:cNvPr id="1359" name="Google Shape;1359;p22"/>
          <p:cNvPicPr preferRelativeResize="0"/>
          <p:nvPr/>
        </p:nvPicPr>
        <p:blipFill rotWithShape="1">
          <a:blip r:embed="rId7">
            <a:alphaModFix/>
          </a:blip>
          <a:srcRect/>
          <a:stretch/>
        </p:blipFill>
        <p:spPr>
          <a:xfrm>
            <a:off x="4483946" y="3471166"/>
            <a:ext cx="2526453" cy="1474347"/>
          </a:xfrm>
          <a:prstGeom prst="rect">
            <a:avLst/>
          </a:prstGeom>
          <a:noFill/>
          <a:ln>
            <a:noFill/>
          </a:ln>
        </p:spPr>
      </p:pic>
      <p:pic>
        <p:nvPicPr>
          <p:cNvPr id="1360" name="Google Shape;1360;p22"/>
          <p:cNvPicPr preferRelativeResize="0"/>
          <p:nvPr/>
        </p:nvPicPr>
        <p:blipFill rotWithShape="1">
          <a:blip r:embed="rId8">
            <a:alphaModFix/>
          </a:blip>
          <a:srcRect/>
          <a:stretch/>
        </p:blipFill>
        <p:spPr>
          <a:xfrm>
            <a:off x="6910494" y="3181350"/>
            <a:ext cx="2233506" cy="176993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23"/>
          <p:cNvSpPr txBox="1"/>
          <p:nvPr/>
        </p:nvSpPr>
        <p:spPr>
          <a:xfrm>
            <a:off x="304801" y="285750"/>
            <a:ext cx="3657599" cy="40626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4EB6FC"/>
                </a:solidFill>
                <a:latin typeface="Arial"/>
                <a:ea typeface="Arial"/>
                <a:cs typeface="Arial"/>
                <a:sym typeface="Arial"/>
              </a:rPr>
              <a:t>7. Submit and Schedule Recurring Journals</a:t>
            </a:r>
            <a:endParaRPr/>
          </a:p>
          <a:p>
            <a:pPr marL="0" marR="0" lvl="0" indent="0" algn="l" rtl="0">
              <a:lnSpc>
                <a:spcPct val="100000"/>
              </a:lnSpc>
              <a:spcBef>
                <a:spcPts val="0"/>
              </a:spcBef>
              <a:spcAft>
                <a:spcPts val="0"/>
              </a:spcAft>
              <a:buNone/>
            </a:pPr>
            <a:r>
              <a:rPr lang="en-US" sz="1600" b="0" i="0" u="none" strike="noStrike" cap="none">
                <a:solidFill>
                  <a:srgbClr val="4EB6FC"/>
                </a:solidFill>
                <a:latin typeface="Arial"/>
                <a:ea typeface="Arial"/>
                <a:cs typeface="Arial"/>
                <a:sym typeface="Arial"/>
              </a:rPr>
              <a:t>    Once defined, you can either manually run the recurring journal entry or schedule it to run </a:t>
            </a:r>
            <a:r>
              <a:rPr lang="en-US" sz="1800" b="0" i="0" u="none" strike="noStrike" cap="none">
                <a:solidFill>
                  <a:srgbClr val="4EB6FC"/>
                </a:solidFill>
                <a:latin typeface="Arial"/>
                <a:ea typeface="Arial"/>
                <a:cs typeface="Arial"/>
                <a:sym typeface="Arial"/>
              </a:rPr>
              <a:t>automatically</a:t>
            </a:r>
            <a:r>
              <a:rPr lang="en-US" sz="1600" b="0" i="0" u="none" strike="noStrike" cap="none">
                <a:solidFill>
                  <a:srgbClr val="4EB6FC"/>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1600" b="0" i="0" u="none" strike="noStrike" cap="none">
                <a:solidFill>
                  <a:srgbClr val="4EB6FC"/>
                </a:solidFill>
                <a:latin typeface="Arial"/>
                <a:ea typeface="Arial"/>
                <a:cs typeface="Arial"/>
                <a:sym typeface="Arial"/>
              </a:rPr>
              <a:t>    To schedule, use Submit Journals and specify the frequency (daily, weekly, etc.) for the recurring transaction.</a:t>
            </a:r>
            <a:endParaRPr/>
          </a:p>
          <a:p>
            <a:pPr marL="0" marR="0" lvl="0" indent="0" algn="l" rtl="0">
              <a:lnSpc>
                <a:spcPct val="100000"/>
              </a:lnSpc>
              <a:spcBef>
                <a:spcPts val="0"/>
              </a:spcBef>
              <a:spcAft>
                <a:spcPts val="0"/>
              </a:spcAft>
              <a:buNone/>
            </a:pPr>
            <a:r>
              <a:rPr lang="en-US" sz="1600" b="0" i="0" u="none" strike="noStrike" cap="none">
                <a:solidFill>
                  <a:srgbClr val="4EB6FC"/>
                </a:solidFill>
                <a:latin typeface="Arial"/>
                <a:ea typeface="Arial"/>
                <a:cs typeface="Arial"/>
                <a:sym typeface="Arial"/>
              </a:rPr>
              <a:t>8. Post the Recurring Journal </a:t>
            </a:r>
            <a:endParaRPr/>
          </a:p>
          <a:p>
            <a:pPr marL="0" marR="0" lvl="0" indent="0" algn="l" rtl="0">
              <a:lnSpc>
                <a:spcPct val="100000"/>
              </a:lnSpc>
              <a:spcBef>
                <a:spcPts val="0"/>
              </a:spcBef>
              <a:spcAft>
                <a:spcPts val="0"/>
              </a:spcAft>
              <a:buNone/>
            </a:pPr>
            <a:r>
              <a:rPr lang="en-US" sz="1600" b="0" i="0" u="none" strike="noStrike" cap="none">
                <a:solidFill>
                  <a:srgbClr val="4EB6FC"/>
                </a:solidFill>
                <a:latin typeface="Arial"/>
                <a:ea typeface="Arial"/>
                <a:cs typeface="Arial"/>
                <a:sym typeface="Arial"/>
              </a:rPr>
              <a:t>   After the recurring journal is generated, review it in the Review Journal Entries section. </a:t>
            </a:r>
            <a:endParaRPr/>
          </a:p>
          <a:p>
            <a:pPr marL="0" marR="0" lvl="0" indent="0" algn="l" rtl="0">
              <a:lnSpc>
                <a:spcPct val="100000"/>
              </a:lnSpc>
              <a:spcBef>
                <a:spcPts val="0"/>
              </a:spcBef>
              <a:spcAft>
                <a:spcPts val="0"/>
              </a:spcAft>
              <a:buNone/>
            </a:pPr>
            <a:r>
              <a:rPr lang="en-US" sz="1600" b="0" i="0" u="none" strike="noStrike" cap="none">
                <a:solidFill>
                  <a:srgbClr val="4EB6FC"/>
                </a:solidFill>
                <a:latin typeface="Arial"/>
                <a:ea typeface="Arial"/>
                <a:cs typeface="Arial"/>
                <a:sym typeface="Arial"/>
              </a:rPr>
              <a:t>   Post the journal to record it into the       ledger</a:t>
            </a:r>
            <a:endParaRPr/>
          </a:p>
        </p:txBody>
      </p:sp>
      <p:pic>
        <p:nvPicPr>
          <p:cNvPr id="1366" name="Google Shape;1366;p23"/>
          <p:cNvPicPr preferRelativeResize="0"/>
          <p:nvPr/>
        </p:nvPicPr>
        <p:blipFill rotWithShape="1">
          <a:blip r:embed="rId3">
            <a:alphaModFix/>
          </a:blip>
          <a:srcRect/>
          <a:stretch/>
        </p:blipFill>
        <p:spPr>
          <a:xfrm>
            <a:off x="3959831" y="0"/>
            <a:ext cx="2821969" cy="2724150"/>
          </a:xfrm>
          <a:prstGeom prst="rect">
            <a:avLst/>
          </a:prstGeom>
          <a:noFill/>
          <a:ln>
            <a:noFill/>
          </a:ln>
        </p:spPr>
      </p:pic>
      <p:pic>
        <p:nvPicPr>
          <p:cNvPr id="1367" name="Google Shape;1367;p23"/>
          <p:cNvPicPr preferRelativeResize="0"/>
          <p:nvPr/>
        </p:nvPicPr>
        <p:blipFill rotWithShape="1">
          <a:blip r:embed="rId4">
            <a:alphaModFix/>
          </a:blip>
          <a:srcRect/>
          <a:stretch/>
        </p:blipFill>
        <p:spPr>
          <a:xfrm>
            <a:off x="6781800" y="209550"/>
            <a:ext cx="2362200" cy="2724150"/>
          </a:xfrm>
          <a:prstGeom prst="rect">
            <a:avLst/>
          </a:prstGeom>
          <a:noFill/>
          <a:ln>
            <a:noFill/>
          </a:ln>
        </p:spPr>
      </p:pic>
      <p:pic>
        <p:nvPicPr>
          <p:cNvPr id="1368" name="Google Shape;1368;p23"/>
          <p:cNvPicPr preferRelativeResize="0"/>
          <p:nvPr/>
        </p:nvPicPr>
        <p:blipFill rotWithShape="1">
          <a:blip r:embed="rId5">
            <a:alphaModFix/>
          </a:blip>
          <a:srcRect/>
          <a:stretch/>
        </p:blipFill>
        <p:spPr>
          <a:xfrm>
            <a:off x="3937570" y="2696538"/>
            <a:ext cx="2996630" cy="2213760"/>
          </a:xfrm>
          <a:prstGeom prst="rect">
            <a:avLst/>
          </a:prstGeom>
          <a:noFill/>
          <a:ln>
            <a:noFill/>
          </a:ln>
        </p:spPr>
      </p:pic>
      <p:pic>
        <p:nvPicPr>
          <p:cNvPr id="1369" name="Google Shape;1369;p23"/>
          <p:cNvPicPr preferRelativeResize="0"/>
          <p:nvPr/>
        </p:nvPicPr>
        <p:blipFill rotWithShape="1">
          <a:blip r:embed="rId6">
            <a:alphaModFix/>
          </a:blip>
          <a:srcRect/>
          <a:stretch/>
        </p:blipFill>
        <p:spPr>
          <a:xfrm>
            <a:off x="6781800" y="2634144"/>
            <a:ext cx="2283668" cy="23385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24"/>
          <p:cNvSpPr txBox="1">
            <a:spLocks noGrp="1"/>
          </p:cNvSpPr>
          <p:nvPr>
            <p:ph type="ctrTitle"/>
          </p:nvPr>
        </p:nvSpPr>
        <p:spPr>
          <a:xfrm>
            <a:off x="0" y="15904"/>
            <a:ext cx="5410200" cy="422246"/>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US" sz="1800"/>
              <a:t>How to make reservation for funds</a:t>
            </a:r>
            <a:endParaRPr/>
          </a:p>
        </p:txBody>
      </p:sp>
      <p:sp>
        <p:nvSpPr>
          <p:cNvPr id="1375" name="Google Shape;1375;p24"/>
          <p:cNvSpPr txBox="1">
            <a:spLocks noGrp="1"/>
          </p:cNvSpPr>
          <p:nvPr>
            <p:ph type="subTitle" idx="1"/>
          </p:nvPr>
        </p:nvSpPr>
        <p:spPr>
          <a:xfrm>
            <a:off x="13982" y="361950"/>
            <a:ext cx="5243818" cy="476564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400"/>
              <a:t>In Oracle E-Business Suite (EBS), to make a reservation of funds in the General Ledger (GL) module, you typically perform the following steps as part of budgetary control. The reservation of funds involves verifying that funds are available and then committing them to an expense or transaction. Here’s an overview of the process:</a:t>
            </a:r>
            <a:endParaRPr/>
          </a:p>
          <a:p>
            <a:pPr marL="0" lvl="0" indent="0" algn="l" rtl="0">
              <a:lnSpc>
                <a:spcPct val="100000"/>
              </a:lnSpc>
              <a:spcBef>
                <a:spcPts val="0"/>
              </a:spcBef>
              <a:spcAft>
                <a:spcPts val="0"/>
              </a:spcAft>
              <a:buSzPts val="2800"/>
              <a:buNone/>
            </a:pPr>
            <a:r>
              <a:rPr lang="en-US" sz="1400"/>
              <a:t>1.Enable Budgetary Control:</a:t>
            </a:r>
            <a:endParaRPr/>
          </a:p>
          <a:p>
            <a:pPr marL="0" lvl="0" indent="0" algn="l" rtl="0">
              <a:lnSpc>
                <a:spcPct val="100000"/>
              </a:lnSpc>
              <a:spcBef>
                <a:spcPts val="0"/>
              </a:spcBef>
              <a:spcAft>
                <a:spcPts val="0"/>
              </a:spcAft>
              <a:buSzPts val="2800"/>
              <a:buNone/>
            </a:pPr>
            <a:r>
              <a:rPr lang="en-US" sz="1400"/>
              <a:t>•Ensure that your Oracle GL has budgetary control enabled. This is done in the budget setup, where you define whether funds should be reserved at the commitment or obligation level.</a:t>
            </a:r>
            <a:endParaRPr/>
          </a:p>
          <a:p>
            <a:pPr marL="0" lvl="0" indent="0" algn="l" rtl="0">
              <a:lnSpc>
                <a:spcPct val="100000"/>
              </a:lnSpc>
              <a:spcBef>
                <a:spcPts val="0"/>
              </a:spcBef>
              <a:spcAft>
                <a:spcPts val="0"/>
              </a:spcAft>
              <a:buSzPts val="2800"/>
              <a:buNone/>
            </a:pPr>
            <a:r>
              <a:rPr lang="en-US" sz="1400"/>
              <a:t>2.Define Budgets:</a:t>
            </a:r>
            <a:endParaRPr/>
          </a:p>
          <a:p>
            <a:pPr marL="0" lvl="0" indent="0" algn="l" rtl="0">
              <a:lnSpc>
                <a:spcPct val="100000"/>
              </a:lnSpc>
              <a:spcBef>
                <a:spcPts val="0"/>
              </a:spcBef>
              <a:spcAft>
                <a:spcPts val="0"/>
              </a:spcAft>
              <a:buSzPts val="2800"/>
              <a:buNone/>
            </a:pPr>
            <a:r>
              <a:rPr lang="en-US" sz="1400"/>
              <a:t>•Go to General Ledger → Budgets → Define.</a:t>
            </a:r>
            <a:endParaRPr/>
          </a:p>
          <a:p>
            <a:pPr marL="0" lvl="0" indent="0" algn="l" rtl="0">
              <a:lnSpc>
                <a:spcPct val="100000"/>
              </a:lnSpc>
              <a:spcBef>
                <a:spcPts val="0"/>
              </a:spcBef>
              <a:spcAft>
                <a:spcPts val="0"/>
              </a:spcAft>
              <a:buSzPts val="2800"/>
              <a:buNone/>
            </a:pPr>
            <a:r>
              <a:rPr lang="en-US" sz="1400"/>
              <a:t>•Define the budget by entering the ledger, currency, and period information.</a:t>
            </a:r>
            <a:endParaRPr/>
          </a:p>
          <a:p>
            <a:pPr marL="0" lvl="0" indent="0" algn="l" rtl="0">
              <a:lnSpc>
                <a:spcPct val="100000"/>
              </a:lnSpc>
              <a:spcBef>
                <a:spcPts val="0"/>
              </a:spcBef>
              <a:spcAft>
                <a:spcPts val="0"/>
              </a:spcAft>
              <a:buSzPts val="2800"/>
              <a:buNone/>
            </a:pPr>
            <a:r>
              <a:rPr lang="en-US" sz="1400"/>
              <a:t>•Upload or enter your budget amounts to ensure that you have allocated funds for the appropriate accounts.</a:t>
            </a:r>
            <a:endParaRPr/>
          </a:p>
          <a:p>
            <a:pPr marL="0" marR="0" lvl="0" indent="0" algn="l" rtl="0">
              <a:lnSpc>
                <a:spcPct val="100000"/>
              </a:lnSpc>
              <a:spcBef>
                <a:spcPts val="0"/>
              </a:spcBef>
              <a:spcAft>
                <a:spcPts val="0"/>
              </a:spcAft>
              <a:buClr>
                <a:srgbClr val="77C6FC"/>
              </a:buClr>
              <a:buSzPts val="2800"/>
              <a:buFont typeface="Barlow Semi Condensed Medium"/>
              <a:buNone/>
            </a:pPr>
            <a:r>
              <a:rPr lang="en-US" sz="1400" b="0" i="0" u="none" strike="noStrike" cap="none">
                <a:solidFill>
                  <a:srgbClr val="77C6FC"/>
                </a:solidFill>
                <a:latin typeface="Barlow Semi Condensed Medium"/>
                <a:ea typeface="Barlow Semi Condensed Medium"/>
                <a:cs typeface="Barlow Semi Condensed Medium"/>
                <a:sym typeface="Barlow Semi Condensed Medium"/>
              </a:rPr>
              <a:t>3.Enter Budget Journals:</a:t>
            </a:r>
            <a:endParaRPr/>
          </a:p>
          <a:p>
            <a:pPr marL="0" marR="0" lvl="0" indent="0" algn="l" rtl="0">
              <a:lnSpc>
                <a:spcPct val="100000"/>
              </a:lnSpc>
              <a:spcBef>
                <a:spcPts val="0"/>
              </a:spcBef>
              <a:spcAft>
                <a:spcPts val="0"/>
              </a:spcAft>
              <a:buClr>
                <a:srgbClr val="77C6FC"/>
              </a:buClr>
              <a:buSzPts val="2800"/>
              <a:buFont typeface="Barlow Semi Condensed Medium"/>
              <a:buNone/>
            </a:pPr>
            <a:r>
              <a:rPr lang="en-US" sz="1400" b="0" i="0" u="none" strike="noStrike" cap="none">
                <a:solidFill>
                  <a:srgbClr val="77C6FC"/>
                </a:solidFill>
                <a:latin typeface="Barlow Semi Condensed Medium"/>
                <a:ea typeface="Barlow Semi Condensed Medium"/>
                <a:cs typeface="Barlow Semi Condensed Medium"/>
                <a:sym typeface="Barlow Semi Condensed Medium"/>
              </a:rPr>
              <a:t>•Go to General Ledger → Journals → Enter.</a:t>
            </a:r>
            <a:endParaRPr/>
          </a:p>
          <a:p>
            <a:pPr marL="0" marR="0" lvl="0" indent="0" algn="l" rtl="0">
              <a:lnSpc>
                <a:spcPct val="100000"/>
              </a:lnSpc>
              <a:spcBef>
                <a:spcPts val="0"/>
              </a:spcBef>
              <a:spcAft>
                <a:spcPts val="0"/>
              </a:spcAft>
              <a:buClr>
                <a:srgbClr val="77C6FC"/>
              </a:buClr>
              <a:buSzPts val="2800"/>
              <a:buFont typeface="Barlow Semi Condensed Medium"/>
              <a:buNone/>
            </a:pPr>
            <a:r>
              <a:rPr lang="en-US" sz="1400" b="0" i="0" u="none" strike="noStrike" cap="none">
                <a:solidFill>
                  <a:srgbClr val="77C6FC"/>
                </a:solidFill>
                <a:latin typeface="Barlow Semi Condensed Medium"/>
                <a:ea typeface="Barlow Semi Condensed Medium"/>
                <a:cs typeface="Barlow Semi Condensed Medium"/>
                <a:sym typeface="Barlow Semi Condensed Medium"/>
              </a:rPr>
              <a:t>•Create budget journals that allocate the funds to specific accounts.</a:t>
            </a:r>
            <a:endParaRPr/>
          </a:p>
          <a:p>
            <a:pPr marL="0" marR="0" lvl="0" indent="0" algn="l" rtl="0">
              <a:lnSpc>
                <a:spcPct val="100000"/>
              </a:lnSpc>
              <a:spcBef>
                <a:spcPts val="0"/>
              </a:spcBef>
              <a:spcAft>
                <a:spcPts val="0"/>
              </a:spcAft>
              <a:buClr>
                <a:srgbClr val="77C6FC"/>
              </a:buClr>
              <a:buSzPts val="2800"/>
              <a:buFont typeface="Barlow Semi Condensed Medium"/>
              <a:buNone/>
            </a:pPr>
            <a:r>
              <a:rPr lang="en-US" sz="1400" b="0" i="0" u="none" strike="noStrike" cap="none">
                <a:solidFill>
                  <a:srgbClr val="77C6FC"/>
                </a:solidFill>
                <a:latin typeface="Barlow Semi Condensed Medium"/>
                <a:ea typeface="Barlow Semi Condensed Medium"/>
                <a:cs typeface="Barlow Semi Condensed Medium"/>
                <a:sym typeface="Barlow Semi Condensed Medium"/>
              </a:rPr>
              <a:t>•Post the budget journal after entering it.</a:t>
            </a:r>
            <a:endParaRPr/>
          </a:p>
          <a:p>
            <a:pPr marL="0" marR="0" lvl="0" indent="0" algn="l" rtl="0">
              <a:lnSpc>
                <a:spcPct val="100000"/>
              </a:lnSpc>
              <a:spcBef>
                <a:spcPts val="0"/>
              </a:spcBef>
              <a:spcAft>
                <a:spcPts val="0"/>
              </a:spcAft>
              <a:buClr>
                <a:srgbClr val="77C6FC"/>
              </a:buClr>
              <a:buSzPts val="2800"/>
              <a:buFont typeface="Barlow Semi Condensed Medium"/>
              <a:buNone/>
            </a:pPr>
            <a:r>
              <a:rPr lang="en-US" sz="1400" b="0" i="0" u="none" strike="noStrike" cap="none">
                <a:solidFill>
                  <a:srgbClr val="77C6FC"/>
                </a:solidFill>
                <a:latin typeface="Barlow Semi Condensed Medium"/>
                <a:ea typeface="Barlow Semi Condensed Medium"/>
                <a:cs typeface="Barlow Semi Condensed Medium"/>
                <a:sym typeface="Barlow Semi Condensed Medium"/>
              </a:rPr>
              <a:t>4.Create Encumbrance Journals (Optional):</a:t>
            </a:r>
            <a:endParaRPr/>
          </a:p>
        </p:txBody>
      </p:sp>
      <p:pic>
        <p:nvPicPr>
          <p:cNvPr id="1376" name="Google Shape;1376;p24" descr="A screenshot of a computer&#10;&#10;Description automatically generated"/>
          <p:cNvPicPr preferRelativeResize="0"/>
          <p:nvPr/>
        </p:nvPicPr>
        <p:blipFill rotWithShape="1">
          <a:blip r:embed="rId3">
            <a:alphaModFix/>
          </a:blip>
          <a:srcRect/>
          <a:stretch/>
        </p:blipFill>
        <p:spPr>
          <a:xfrm>
            <a:off x="5271782" y="1123950"/>
            <a:ext cx="3636045" cy="37338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25"/>
          <p:cNvSpPr txBox="1">
            <a:spLocks noGrp="1"/>
          </p:cNvSpPr>
          <p:nvPr>
            <p:ph type="subTitle" idx="1"/>
          </p:nvPr>
        </p:nvSpPr>
        <p:spPr>
          <a:xfrm>
            <a:off x="0" y="0"/>
            <a:ext cx="4724400" cy="514349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400"/>
              <a:t>If you are using encumbrance accounting (common in government or public sector organizations), you can create encumbrance journals to reserve funds.</a:t>
            </a:r>
            <a:endParaRPr/>
          </a:p>
          <a:p>
            <a:pPr marL="0" lvl="0" indent="0" algn="l" rtl="0">
              <a:lnSpc>
                <a:spcPct val="100000"/>
              </a:lnSpc>
              <a:spcBef>
                <a:spcPts val="0"/>
              </a:spcBef>
              <a:spcAft>
                <a:spcPts val="0"/>
              </a:spcAft>
              <a:buSzPts val="2800"/>
              <a:buNone/>
            </a:pPr>
            <a:r>
              <a:rPr lang="en-US" sz="1400"/>
              <a:t>•Go to General Ledger → Journals → Enter and create a journal with encumbrance as the journal type.</a:t>
            </a:r>
            <a:endParaRPr/>
          </a:p>
          <a:p>
            <a:pPr marL="0" lvl="0" indent="0" algn="l" rtl="0">
              <a:lnSpc>
                <a:spcPct val="100000"/>
              </a:lnSpc>
              <a:spcBef>
                <a:spcPts val="0"/>
              </a:spcBef>
              <a:spcAft>
                <a:spcPts val="0"/>
              </a:spcAft>
              <a:buSzPts val="2800"/>
              <a:buNone/>
            </a:pPr>
            <a:r>
              <a:rPr lang="en-US" sz="1400"/>
              <a:t>•Post the journal to reserve the funds.</a:t>
            </a:r>
            <a:endParaRPr/>
          </a:p>
          <a:p>
            <a:pPr marL="0" lvl="0" indent="0" algn="l" rtl="0">
              <a:lnSpc>
                <a:spcPct val="100000"/>
              </a:lnSpc>
              <a:spcBef>
                <a:spcPts val="0"/>
              </a:spcBef>
              <a:spcAft>
                <a:spcPts val="0"/>
              </a:spcAft>
              <a:buSzPts val="2800"/>
              <a:buNone/>
            </a:pPr>
            <a:r>
              <a:rPr lang="en-US" sz="1400"/>
              <a:t>5.Transaction Level Fund Reservation:</a:t>
            </a:r>
            <a:endParaRPr/>
          </a:p>
          <a:p>
            <a:pPr marL="0" lvl="0" indent="0" algn="l" rtl="0">
              <a:lnSpc>
                <a:spcPct val="100000"/>
              </a:lnSpc>
              <a:spcBef>
                <a:spcPts val="0"/>
              </a:spcBef>
              <a:spcAft>
                <a:spcPts val="0"/>
              </a:spcAft>
              <a:buSzPts val="2800"/>
              <a:buNone/>
            </a:pPr>
            <a:r>
              <a:rPr lang="en-US" sz="1400"/>
              <a:t>•When entering a transaction in sub-ledger modules (such as Payables or Purchasing), Oracle EBS will check whether funds are available based on the budget defined in GL.</a:t>
            </a:r>
            <a:endParaRPr/>
          </a:p>
          <a:p>
            <a:pPr marL="0" lvl="0" indent="0" algn="l" rtl="0">
              <a:lnSpc>
                <a:spcPct val="100000"/>
              </a:lnSpc>
              <a:spcBef>
                <a:spcPts val="0"/>
              </a:spcBef>
              <a:spcAft>
                <a:spcPts val="0"/>
              </a:spcAft>
              <a:buSzPts val="2800"/>
              <a:buNone/>
            </a:pPr>
            <a:r>
              <a:rPr lang="en-US" sz="1400"/>
              <a:t>•Once the transaction is approved, funds will be reserved automatically if the budgetary control options are enabled.</a:t>
            </a:r>
            <a:endParaRPr/>
          </a:p>
          <a:p>
            <a:pPr marL="0" lvl="0" indent="0" algn="l" rtl="0">
              <a:lnSpc>
                <a:spcPct val="100000"/>
              </a:lnSpc>
              <a:spcBef>
                <a:spcPts val="0"/>
              </a:spcBef>
              <a:spcAft>
                <a:spcPts val="0"/>
              </a:spcAft>
              <a:buSzPts val="2800"/>
              <a:buNone/>
            </a:pPr>
            <a:r>
              <a:rPr lang="en-US" sz="1400"/>
              <a:t>•For example, when creating a purchase order, the system checks if sufficient funds are available for the accounting combination specified.</a:t>
            </a:r>
            <a:endParaRPr/>
          </a:p>
          <a:p>
            <a:pPr marL="0" lvl="0" indent="0" algn="l" rtl="0">
              <a:lnSpc>
                <a:spcPct val="100000"/>
              </a:lnSpc>
              <a:spcBef>
                <a:spcPts val="0"/>
              </a:spcBef>
              <a:spcAft>
                <a:spcPts val="0"/>
              </a:spcAft>
              <a:buSzPts val="2800"/>
              <a:buNone/>
            </a:pPr>
            <a:r>
              <a:rPr lang="en-US" sz="1400"/>
              <a:t>6.Run Funds Check:</a:t>
            </a:r>
            <a:endParaRPr/>
          </a:p>
          <a:p>
            <a:pPr marL="0" lvl="0" indent="0" algn="l" rtl="0">
              <a:lnSpc>
                <a:spcPct val="100000"/>
              </a:lnSpc>
              <a:spcBef>
                <a:spcPts val="0"/>
              </a:spcBef>
              <a:spcAft>
                <a:spcPts val="0"/>
              </a:spcAft>
              <a:buSzPts val="2800"/>
              <a:buNone/>
            </a:pPr>
            <a:r>
              <a:rPr lang="en-US" sz="1400"/>
              <a:t>•In the sub-ledger modules (like Purchasing or Payables), Oracle EBS can run a "funds check" to ensure that funds are available before committing to the transaction.</a:t>
            </a:r>
            <a:endParaRPr/>
          </a:p>
          <a:p>
            <a:pPr marL="0" lvl="0" indent="0" algn="l" rtl="0">
              <a:lnSpc>
                <a:spcPct val="100000"/>
              </a:lnSpc>
              <a:spcBef>
                <a:spcPts val="0"/>
              </a:spcBef>
              <a:spcAft>
                <a:spcPts val="0"/>
              </a:spcAft>
              <a:buSzPts val="2800"/>
              <a:buNone/>
            </a:pPr>
            <a:r>
              <a:rPr lang="en-US" sz="1400"/>
              <a:t>•This step ensures that the amount you're planning to spend does not exceed the budget.</a:t>
            </a:r>
            <a:endParaRPr/>
          </a:p>
          <a:p>
            <a:pPr marL="0" lvl="0" indent="0" algn="l" rtl="0">
              <a:lnSpc>
                <a:spcPct val="100000"/>
              </a:lnSpc>
              <a:spcBef>
                <a:spcPts val="0"/>
              </a:spcBef>
              <a:spcAft>
                <a:spcPts val="0"/>
              </a:spcAft>
              <a:buSzPts val="2800"/>
              <a:buNone/>
            </a:pPr>
            <a:endParaRPr sz="1400"/>
          </a:p>
        </p:txBody>
      </p:sp>
      <p:pic>
        <p:nvPicPr>
          <p:cNvPr id="1382" name="Google Shape;1382;p25" descr="A screenshot of a computer&#10;&#10;Description automatically generated"/>
          <p:cNvPicPr preferRelativeResize="0"/>
          <p:nvPr/>
        </p:nvPicPr>
        <p:blipFill rotWithShape="1">
          <a:blip r:embed="rId3">
            <a:alphaModFix/>
          </a:blip>
          <a:srcRect/>
          <a:stretch/>
        </p:blipFill>
        <p:spPr>
          <a:xfrm>
            <a:off x="4953000" y="971550"/>
            <a:ext cx="3878627" cy="3810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26"/>
          <p:cNvSpPr txBox="1">
            <a:spLocks noGrp="1"/>
          </p:cNvSpPr>
          <p:nvPr>
            <p:ph type="subTitle" idx="1"/>
          </p:nvPr>
        </p:nvSpPr>
        <p:spPr>
          <a:xfrm>
            <a:off x="0" y="0"/>
            <a:ext cx="4800600" cy="514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400"/>
              <a:t>7.Approve and Reserve Funds:</a:t>
            </a:r>
            <a:endParaRPr/>
          </a:p>
          <a:p>
            <a:pPr marL="0" lvl="0" indent="0" algn="l" rtl="0">
              <a:lnSpc>
                <a:spcPct val="100000"/>
              </a:lnSpc>
              <a:spcBef>
                <a:spcPts val="0"/>
              </a:spcBef>
              <a:spcAft>
                <a:spcPts val="0"/>
              </a:spcAft>
              <a:buSzPts val="2800"/>
              <a:buNone/>
            </a:pPr>
            <a:r>
              <a:rPr lang="en-US" sz="1400"/>
              <a:t>•Once the funds check is passed and the transaction is approved, the funds are reserved in GL, reducing the available budget for that specific account.</a:t>
            </a:r>
            <a:endParaRPr/>
          </a:p>
          <a:p>
            <a:pPr marL="0" lvl="0" indent="0" algn="l" rtl="0">
              <a:lnSpc>
                <a:spcPct val="100000"/>
              </a:lnSpc>
              <a:spcBef>
                <a:spcPts val="0"/>
              </a:spcBef>
              <a:spcAft>
                <a:spcPts val="0"/>
              </a:spcAft>
              <a:buSzPts val="2800"/>
              <a:buNone/>
            </a:pPr>
            <a:r>
              <a:rPr lang="en-US" sz="1400"/>
              <a:t>Summary of Navigation for Fund Reservation:</a:t>
            </a:r>
            <a:endParaRPr/>
          </a:p>
          <a:p>
            <a:pPr marL="0" lvl="0" indent="0" algn="l" rtl="0">
              <a:lnSpc>
                <a:spcPct val="100000"/>
              </a:lnSpc>
              <a:spcBef>
                <a:spcPts val="0"/>
              </a:spcBef>
              <a:spcAft>
                <a:spcPts val="0"/>
              </a:spcAft>
              <a:buSzPts val="2800"/>
              <a:buNone/>
            </a:pPr>
            <a:r>
              <a:rPr lang="en-US" sz="1400"/>
              <a:t>•Setup Budget: General Ledger → Budgets → Define.</a:t>
            </a:r>
            <a:endParaRPr/>
          </a:p>
          <a:p>
            <a:pPr marL="0" lvl="0" indent="0" algn="l" rtl="0">
              <a:lnSpc>
                <a:spcPct val="100000"/>
              </a:lnSpc>
              <a:spcBef>
                <a:spcPts val="0"/>
              </a:spcBef>
              <a:spcAft>
                <a:spcPts val="0"/>
              </a:spcAft>
              <a:buSzPts val="2800"/>
              <a:buNone/>
            </a:pPr>
            <a:r>
              <a:rPr lang="en-US" sz="1400"/>
              <a:t>•Post Budget Journal: General Ledger → Journals → Enter.</a:t>
            </a:r>
            <a:endParaRPr/>
          </a:p>
          <a:p>
            <a:pPr marL="0" lvl="0" indent="0" algn="l" rtl="0">
              <a:lnSpc>
                <a:spcPct val="100000"/>
              </a:lnSpc>
              <a:spcBef>
                <a:spcPts val="0"/>
              </a:spcBef>
              <a:spcAft>
                <a:spcPts val="0"/>
              </a:spcAft>
              <a:buSzPts val="2800"/>
              <a:buNone/>
            </a:pPr>
            <a:r>
              <a:rPr lang="en-US" sz="1400"/>
              <a:t>•Reserve Funds via Encumbrances (if applicable): General Ledger → Journals → Enter → Select Encumbrance Type.</a:t>
            </a:r>
            <a:endParaRPr/>
          </a:p>
          <a:p>
            <a:pPr marL="0" lvl="0" indent="0" algn="l" rtl="0">
              <a:lnSpc>
                <a:spcPct val="100000"/>
              </a:lnSpc>
              <a:spcBef>
                <a:spcPts val="0"/>
              </a:spcBef>
              <a:spcAft>
                <a:spcPts val="0"/>
              </a:spcAft>
              <a:buSzPts val="2800"/>
              <a:buNone/>
            </a:pPr>
            <a:r>
              <a:rPr lang="en-US" sz="1400"/>
              <a:t>•Perform Funds Check (in sub-ledger modules): Ensure that the transaction type in sub-ledgers such as Purchasing or Payables reserves funds based on your budget setup.</a:t>
            </a:r>
            <a:endParaRPr/>
          </a:p>
        </p:txBody>
      </p:sp>
      <p:pic>
        <p:nvPicPr>
          <p:cNvPr id="1388" name="Google Shape;1388;p26" descr="A screenshot of a computer&#10;&#10;Description automatically generated"/>
          <p:cNvPicPr preferRelativeResize="0"/>
          <p:nvPr/>
        </p:nvPicPr>
        <p:blipFill rotWithShape="1">
          <a:blip r:embed="rId3">
            <a:alphaModFix/>
          </a:blip>
          <a:srcRect/>
          <a:stretch/>
        </p:blipFill>
        <p:spPr>
          <a:xfrm>
            <a:off x="4814582" y="742950"/>
            <a:ext cx="4139553" cy="4248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27"/>
          <p:cNvSpPr txBox="1">
            <a:spLocks noGrp="1"/>
          </p:cNvSpPr>
          <p:nvPr>
            <p:ph type="title"/>
          </p:nvPr>
        </p:nvSpPr>
        <p:spPr>
          <a:xfrm>
            <a:off x="1066800" y="0"/>
            <a:ext cx="7239000" cy="104775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latin typeface="Fjalla One"/>
                <a:ea typeface="Fjalla One"/>
                <a:cs typeface="Fjalla One"/>
                <a:sym typeface="Fjalla One"/>
              </a:rPr>
              <a:t>Defining rows and columns for financial reports in Oracle ERP </a:t>
            </a:r>
            <a:br>
              <a:rPr lang="en-US">
                <a:latin typeface="Fjalla One"/>
                <a:ea typeface="Fjalla One"/>
                <a:cs typeface="Fjalla One"/>
                <a:sym typeface="Fjalla One"/>
              </a:rPr>
            </a:br>
            <a:endParaRPr/>
          </a:p>
        </p:txBody>
      </p:sp>
      <p:sp>
        <p:nvSpPr>
          <p:cNvPr id="1394" name="Google Shape;1394;p27"/>
          <p:cNvSpPr txBox="1"/>
          <p:nvPr/>
        </p:nvSpPr>
        <p:spPr>
          <a:xfrm>
            <a:off x="1066800" y="1123950"/>
            <a:ext cx="29718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1. Define Rows</a:t>
            </a:r>
            <a:endParaRPr/>
          </a:p>
        </p:txBody>
      </p:sp>
      <p:sp>
        <p:nvSpPr>
          <p:cNvPr id="1395" name="Google Shape;1395;p27"/>
          <p:cNvSpPr txBox="1"/>
          <p:nvPr/>
        </p:nvSpPr>
        <p:spPr>
          <a:xfrm>
            <a:off x="1041400" y="1581150"/>
            <a:ext cx="3606800"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Rows in financial reports typically represent accounts or data elements such as revenues, expenses, assets, liabilities, etc.</a:t>
            </a:r>
            <a:endParaRPr/>
          </a:p>
        </p:txBody>
      </p:sp>
      <p:sp>
        <p:nvSpPr>
          <p:cNvPr id="1396" name="Google Shape;1396;p27"/>
          <p:cNvSpPr/>
          <p:nvPr/>
        </p:nvSpPr>
        <p:spPr>
          <a:xfrm>
            <a:off x="1066800" y="2730501"/>
            <a:ext cx="235192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Steps to Define Rows:</a:t>
            </a:r>
            <a:endParaRPr/>
          </a:p>
        </p:txBody>
      </p:sp>
      <p:sp>
        <p:nvSpPr>
          <p:cNvPr id="1397" name="Google Shape;1397;p27"/>
          <p:cNvSpPr/>
          <p:nvPr/>
        </p:nvSpPr>
        <p:spPr>
          <a:xfrm>
            <a:off x="1041400" y="3333750"/>
            <a:ext cx="3683000" cy="16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Navigate to the Reporting Tool: Go to Reports and Analytics &gt; Financial Reporting Center </a:t>
            </a:r>
            <a:endParaRPr/>
          </a:p>
          <a:p>
            <a:pPr marL="0" marR="0" lvl="0" indent="0" algn="l" rtl="0">
              <a:lnSpc>
                <a:spcPct val="100000"/>
              </a:lnSpc>
              <a:spcBef>
                <a:spcPts val="0"/>
              </a:spcBef>
              <a:spcAft>
                <a:spcPts val="0"/>
              </a:spcAft>
              <a:buNone/>
            </a:pPr>
            <a:endParaRPr sz="1400" b="0" i="0" u="none" strike="noStrike" cap="none">
              <a:solidFill>
                <a:srgbClr val="046DB5"/>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Choose or Create a New Report: Select a report template or create a new financial report.</a:t>
            </a:r>
            <a:endParaRPr/>
          </a:p>
        </p:txBody>
      </p:sp>
      <p:pic>
        <p:nvPicPr>
          <p:cNvPr id="1398" name="Google Shape;1398;p27" descr="C:\Users\New TRUST\Desktop\opics\IMG-20241021-WA0025.jpg"/>
          <p:cNvPicPr preferRelativeResize="0"/>
          <p:nvPr/>
        </p:nvPicPr>
        <p:blipFill rotWithShape="1">
          <a:blip r:embed="rId3">
            <a:alphaModFix/>
          </a:blip>
          <a:srcRect/>
          <a:stretch/>
        </p:blipFill>
        <p:spPr>
          <a:xfrm>
            <a:off x="5029200" y="954845"/>
            <a:ext cx="2286000" cy="2280787"/>
          </a:xfrm>
          <a:prstGeom prst="rect">
            <a:avLst/>
          </a:prstGeom>
          <a:noFill/>
          <a:ln>
            <a:noFill/>
          </a:ln>
        </p:spPr>
      </p:pic>
      <p:pic>
        <p:nvPicPr>
          <p:cNvPr id="1399" name="Google Shape;1399;p27" descr="C:\Users\New TRUST\Desktop\opics\IMG-20241021-WA0030.jpg"/>
          <p:cNvPicPr preferRelativeResize="0"/>
          <p:nvPr/>
        </p:nvPicPr>
        <p:blipFill rotWithShape="1">
          <a:blip r:embed="rId4">
            <a:alphaModFix/>
          </a:blip>
          <a:srcRect/>
          <a:stretch/>
        </p:blipFill>
        <p:spPr>
          <a:xfrm>
            <a:off x="5867400" y="2730501"/>
            <a:ext cx="2136006" cy="240931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28"/>
          <p:cNvSpPr/>
          <p:nvPr/>
        </p:nvSpPr>
        <p:spPr>
          <a:xfrm>
            <a:off x="1149107" y="209550"/>
            <a:ext cx="242887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Add Accounts to Rows</a:t>
            </a:r>
            <a:endParaRPr/>
          </a:p>
        </p:txBody>
      </p:sp>
      <p:sp>
        <p:nvSpPr>
          <p:cNvPr id="1405" name="Google Shape;1405;p28"/>
          <p:cNvSpPr/>
          <p:nvPr/>
        </p:nvSpPr>
        <p:spPr>
          <a:xfrm>
            <a:off x="1149107" y="1143000"/>
            <a:ext cx="4261093" cy="3539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In the report layout, define the rows by selecting the specific General Ledger accounts or account groupings you want to display.</a:t>
            </a:r>
            <a:endParaRPr/>
          </a:p>
          <a:p>
            <a:pPr marL="0" marR="0" lvl="0" indent="0" algn="l" rtl="0">
              <a:lnSpc>
                <a:spcPct val="100000"/>
              </a:lnSpc>
              <a:spcBef>
                <a:spcPts val="0"/>
              </a:spcBef>
              <a:spcAft>
                <a:spcPts val="0"/>
              </a:spcAft>
              <a:buNone/>
            </a:pPr>
            <a:endParaRPr sz="1400" b="0" i="0" u="none" strike="noStrike" cap="none">
              <a:solidFill>
                <a:srgbClr val="046DB5"/>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For example, for an Income Statement, you might have rows for:</a:t>
            </a:r>
            <a:endParaRPr/>
          </a:p>
          <a:p>
            <a:pPr marL="0" marR="0" lvl="0" indent="0" algn="l" rtl="0">
              <a:lnSpc>
                <a:spcPct val="100000"/>
              </a:lnSpc>
              <a:spcBef>
                <a:spcPts val="0"/>
              </a:spcBef>
              <a:spcAft>
                <a:spcPts val="0"/>
              </a:spcAft>
              <a:buNone/>
            </a:pPr>
            <a:endParaRPr sz="1400" b="0" i="0" u="none" strike="noStrike" cap="none">
              <a:solidFill>
                <a:srgbClr val="046DB5"/>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Revenues</a:t>
            </a:r>
            <a:endParaRPr sz="1400" b="0" i="0" u="none" strike="noStrike" cap="none">
              <a:solidFill>
                <a:srgbClr val="046DB5"/>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Cost of Goods Sold (COGS)</a:t>
            </a:r>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Gross Profit</a:t>
            </a:r>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Operating Expenses</a:t>
            </a:r>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Net Income</a:t>
            </a:r>
            <a:endParaRPr/>
          </a:p>
          <a:p>
            <a:pPr marL="0" marR="0" lvl="0" indent="0" algn="l" rtl="0">
              <a:lnSpc>
                <a:spcPct val="100000"/>
              </a:lnSpc>
              <a:spcBef>
                <a:spcPts val="0"/>
              </a:spcBef>
              <a:spcAft>
                <a:spcPts val="0"/>
              </a:spcAft>
              <a:buNone/>
            </a:pPr>
            <a:endParaRPr sz="1400" b="0" i="0" u="none" strike="noStrike" cap="none">
              <a:solidFill>
                <a:srgbClr val="046DB5"/>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46DB5"/>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You can include roll-ups of accounts (e.g., total operating expenses, total revenues).</a:t>
            </a:r>
            <a:endParaRPr/>
          </a:p>
        </p:txBody>
      </p:sp>
      <p:pic>
        <p:nvPicPr>
          <p:cNvPr id="1406" name="Google Shape;1406;p28" descr="C:\Users\New TRUST\Desktop\opics\IMG-20241021-WA0031.jpg"/>
          <p:cNvPicPr preferRelativeResize="0"/>
          <p:nvPr/>
        </p:nvPicPr>
        <p:blipFill rotWithShape="1">
          <a:blip r:embed="rId3">
            <a:alphaModFix/>
          </a:blip>
          <a:srcRect/>
          <a:stretch/>
        </p:blipFill>
        <p:spPr>
          <a:xfrm>
            <a:off x="5384800" y="209550"/>
            <a:ext cx="2844800" cy="1936218"/>
          </a:xfrm>
          <a:prstGeom prst="rect">
            <a:avLst/>
          </a:prstGeom>
          <a:noFill/>
          <a:ln>
            <a:noFill/>
          </a:ln>
        </p:spPr>
      </p:pic>
      <p:pic>
        <p:nvPicPr>
          <p:cNvPr id="1407" name="Google Shape;1407;p28" descr="C:\Users\New TRUST\Desktop\opics\IMG-20241021-WA0032.jpg"/>
          <p:cNvPicPr preferRelativeResize="0"/>
          <p:nvPr/>
        </p:nvPicPr>
        <p:blipFill rotWithShape="1">
          <a:blip r:embed="rId4">
            <a:alphaModFix/>
          </a:blip>
          <a:srcRect/>
          <a:stretch/>
        </p:blipFill>
        <p:spPr>
          <a:xfrm>
            <a:off x="5102545" y="2476500"/>
            <a:ext cx="3127055" cy="16954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29"/>
          <p:cNvSpPr/>
          <p:nvPr/>
        </p:nvSpPr>
        <p:spPr>
          <a:xfrm>
            <a:off x="1143000" y="209550"/>
            <a:ext cx="164339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Dynamic Rows</a:t>
            </a:r>
            <a:endParaRPr/>
          </a:p>
        </p:txBody>
      </p:sp>
      <p:sp>
        <p:nvSpPr>
          <p:cNvPr id="1413" name="Google Shape;1413;p29"/>
          <p:cNvSpPr/>
          <p:nvPr/>
        </p:nvSpPr>
        <p:spPr>
          <a:xfrm>
            <a:off x="1143000" y="755868"/>
            <a:ext cx="3505200"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For more flexibility, use dynamic row definitions that automatically adjust based on account combinations or filters (e.g., all expense accounts for a particular department).</a:t>
            </a:r>
            <a:endParaRPr/>
          </a:p>
          <a:p>
            <a:pPr marL="0" marR="0" lvl="0" indent="0" algn="l" rtl="0">
              <a:lnSpc>
                <a:spcPct val="100000"/>
              </a:lnSpc>
              <a:spcBef>
                <a:spcPts val="0"/>
              </a:spcBef>
              <a:spcAft>
                <a:spcPts val="0"/>
              </a:spcAft>
              <a:buNone/>
            </a:pPr>
            <a:endParaRPr sz="1400" b="0" i="0" u="none" strike="noStrike" cap="none">
              <a:solidFill>
                <a:srgbClr val="046DB5"/>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You can filter rows by segments such as cost center, department, or product line.</a:t>
            </a:r>
            <a:endParaRPr/>
          </a:p>
        </p:txBody>
      </p:sp>
      <p:sp>
        <p:nvSpPr>
          <p:cNvPr id="1414" name="Google Shape;1414;p29"/>
          <p:cNvSpPr/>
          <p:nvPr/>
        </p:nvSpPr>
        <p:spPr>
          <a:xfrm>
            <a:off x="1143000" y="2705101"/>
            <a:ext cx="154721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Row Formatting</a:t>
            </a:r>
            <a:endParaRPr/>
          </a:p>
        </p:txBody>
      </p:sp>
      <p:sp>
        <p:nvSpPr>
          <p:cNvPr id="1415" name="Google Shape;1415;p29"/>
          <p:cNvSpPr/>
          <p:nvPr/>
        </p:nvSpPr>
        <p:spPr>
          <a:xfrm>
            <a:off x="1143000" y="3105150"/>
            <a:ext cx="4572000"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Subtotals: Define subtotals for groups of rows (e.g., total operating expenses).</a:t>
            </a:r>
            <a:endParaRPr/>
          </a:p>
          <a:p>
            <a:pPr marL="0" marR="0" lvl="0" indent="0" algn="l" rtl="0">
              <a:lnSpc>
                <a:spcPct val="100000"/>
              </a:lnSpc>
              <a:spcBef>
                <a:spcPts val="0"/>
              </a:spcBef>
              <a:spcAft>
                <a:spcPts val="0"/>
              </a:spcAft>
              <a:buNone/>
            </a:pPr>
            <a:endParaRPr sz="1400" b="0" i="0" u="none" strike="noStrike" cap="none">
              <a:solidFill>
                <a:srgbClr val="046DB5"/>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Filters: Apply filters to only display certain accounts (e.g., filter by department or business unit).</a:t>
            </a:r>
            <a:endParaRPr/>
          </a:p>
          <a:p>
            <a:pPr marL="0" marR="0" lvl="0" indent="0" algn="l" rtl="0">
              <a:lnSpc>
                <a:spcPct val="100000"/>
              </a:lnSpc>
              <a:spcBef>
                <a:spcPts val="0"/>
              </a:spcBef>
              <a:spcAft>
                <a:spcPts val="0"/>
              </a:spcAft>
              <a:buNone/>
            </a:pPr>
            <a:endParaRPr sz="1400" b="0" i="0" u="none" strike="noStrike" cap="none">
              <a:solidFill>
                <a:srgbClr val="046DB5"/>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Formulas: You can create custom rows using formulas (e.g., a row for Gross Profit = Revenues â€“ COGS).</a:t>
            </a:r>
            <a:endParaRPr/>
          </a:p>
        </p:txBody>
      </p:sp>
      <p:pic>
        <p:nvPicPr>
          <p:cNvPr id="1416" name="Google Shape;1416;p29" descr="C:\Users\New TRUST\Desktop\opics\IMG-20241021-WA0033.jpg"/>
          <p:cNvPicPr preferRelativeResize="0"/>
          <p:nvPr/>
        </p:nvPicPr>
        <p:blipFill rotWithShape="1">
          <a:blip r:embed="rId3">
            <a:alphaModFix/>
          </a:blip>
          <a:srcRect/>
          <a:stretch/>
        </p:blipFill>
        <p:spPr>
          <a:xfrm>
            <a:off x="5433782" y="209550"/>
            <a:ext cx="2653601" cy="1905000"/>
          </a:xfrm>
          <a:prstGeom prst="rect">
            <a:avLst/>
          </a:prstGeom>
          <a:noFill/>
          <a:ln>
            <a:noFill/>
          </a:ln>
        </p:spPr>
      </p:pic>
      <p:pic>
        <p:nvPicPr>
          <p:cNvPr id="1417" name="Google Shape;1417;p29" descr="C:\Users\New TRUST\Desktop\opics\IMG-20241021-WA0034.jpg"/>
          <p:cNvPicPr preferRelativeResize="0"/>
          <p:nvPr/>
        </p:nvPicPr>
        <p:blipFill rotWithShape="1">
          <a:blip r:embed="rId4">
            <a:alphaModFix/>
          </a:blip>
          <a:srcRect/>
          <a:stretch/>
        </p:blipFill>
        <p:spPr>
          <a:xfrm>
            <a:off x="5475286" y="2705101"/>
            <a:ext cx="2612097" cy="13563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3"/>
          <p:cNvSpPr txBox="1">
            <a:spLocks noGrp="1"/>
          </p:cNvSpPr>
          <p:nvPr>
            <p:ph type="title"/>
          </p:nvPr>
        </p:nvSpPr>
        <p:spPr>
          <a:xfrm>
            <a:off x="2532888" y="338328"/>
            <a:ext cx="4087500" cy="57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a:t>General Ledger (GL)</a:t>
            </a:r>
            <a:endParaRPr/>
          </a:p>
        </p:txBody>
      </p:sp>
      <p:sp>
        <p:nvSpPr>
          <p:cNvPr id="1179" name="Google Shape;1179;p3"/>
          <p:cNvSpPr txBox="1">
            <a:spLocks noGrp="1"/>
          </p:cNvSpPr>
          <p:nvPr>
            <p:ph type="body" idx="1"/>
          </p:nvPr>
        </p:nvSpPr>
        <p:spPr>
          <a:xfrm>
            <a:off x="685800" y="895350"/>
            <a:ext cx="7705500" cy="4014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None/>
            </a:pPr>
            <a:r>
              <a:rPr lang="en-US"/>
              <a:t>in Oracle ERP is the central repository for all financial data. It provides the foundation for financial reporting and accounting in an organization. Here's a summary of its key features and functionalities:</a:t>
            </a:r>
            <a:endParaRPr/>
          </a:p>
          <a:p>
            <a:pPr marL="0" lvl="0" indent="0" algn="l" rtl="0">
              <a:lnSpc>
                <a:spcPct val="100000"/>
              </a:lnSpc>
              <a:spcBef>
                <a:spcPts val="0"/>
              </a:spcBef>
              <a:spcAft>
                <a:spcPts val="0"/>
              </a:spcAft>
              <a:buClr>
                <a:schemeClr val="dk1"/>
              </a:buClr>
              <a:buSzPts val="1100"/>
              <a:buNone/>
            </a:pPr>
            <a:endParaRPr/>
          </a:p>
          <a:p>
            <a:pPr marL="457200" lvl="0" indent="-304800" algn="l" rtl="0">
              <a:lnSpc>
                <a:spcPct val="100000"/>
              </a:lnSpc>
              <a:spcBef>
                <a:spcPts val="0"/>
              </a:spcBef>
              <a:spcAft>
                <a:spcPts val="0"/>
              </a:spcAft>
              <a:buClr>
                <a:srgbClr val="434343"/>
              </a:buClr>
              <a:buSzPts val="1200"/>
              <a:buFont typeface="Barlow Semi Condensed Medium"/>
              <a:buAutoNum type="arabicPeriod"/>
            </a:pPr>
            <a:r>
              <a:rPr lang="en-US" b="1"/>
              <a:t>Chart of Accounts</a:t>
            </a:r>
            <a:r>
              <a:rPr lang="en-US"/>
              <a:t>: GL manages the chart of accounts, which is a structured framework that defines how financial transactions are categorized and recorded. This helps in tracking assets, liabilities, income, and expenses accurately.</a:t>
            </a:r>
            <a:endParaRPr/>
          </a:p>
          <a:p>
            <a:pPr marL="457200" lvl="0" indent="-304800" algn="l" rtl="0">
              <a:lnSpc>
                <a:spcPct val="100000"/>
              </a:lnSpc>
              <a:spcBef>
                <a:spcPts val="0"/>
              </a:spcBef>
              <a:spcAft>
                <a:spcPts val="0"/>
              </a:spcAft>
              <a:buClr>
                <a:srgbClr val="434343"/>
              </a:buClr>
              <a:buSzPts val="1200"/>
              <a:buFont typeface="Barlow Semi Condensed Medium"/>
              <a:buAutoNum type="arabicPeriod"/>
            </a:pPr>
            <a:r>
              <a:rPr lang="en-US" b="1"/>
              <a:t>Financial Accounting</a:t>
            </a:r>
            <a:r>
              <a:rPr lang="en-US"/>
              <a:t>: It collects and consolidates accounting data from other modules (like AP, AR, and FA) to provide an overall financial picture. All accounting entries are processed and posted in GL.</a:t>
            </a:r>
            <a:endParaRPr/>
          </a:p>
          <a:p>
            <a:pPr marL="457200" lvl="0" indent="-304800" algn="l" rtl="0">
              <a:lnSpc>
                <a:spcPct val="100000"/>
              </a:lnSpc>
              <a:spcBef>
                <a:spcPts val="0"/>
              </a:spcBef>
              <a:spcAft>
                <a:spcPts val="0"/>
              </a:spcAft>
              <a:buClr>
                <a:srgbClr val="434343"/>
              </a:buClr>
              <a:buSzPts val="1200"/>
              <a:buFont typeface="Barlow Semi Condensed Medium"/>
              <a:buAutoNum type="arabicPeriod"/>
            </a:pPr>
            <a:r>
              <a:rPr lang="en-US" b="1"/>
              <a:t>Budgeting and Control</a:t>
            </a:r>
            <a:r>
              <a:rPr lang="en-US"/>
              <a:t>: GL supports budgeting by allowing you to create and manage multiple budget versions, track actuals versus budget, and analyze variances.</a:t>
            </a:r>
            <a:endParaRPr/>
          </a:p>
          <a:p>
            <a:pPr marL="457200" lvl="0" indent="-304800" algn="l" rtl="0">
              <a:lnSpc>
                <a:spcPct val="100000"/>
              </a:lnSpc>
              <a:spcBef>
                <a:spcPts val="0"/>
              </a:spcBef>
              <a:spcAft>
                <a:spcPts val="0"/>
              </a:spcAft>
              <a:buClr>
                <a:srgbClr val="434343"/>
              </a:buClr>
              <a:buSzPts val="1200"/>
              <a:buFont typeface="Barlow Semi Condensed Medium"/>
              <a:buAutoNum type="arabicPeriod"/>
            </a:pPr>
            <a:r>
              <a:rPr lang="en-US" b="1"/>
              <a:t>Reporting</a:t>
            </a:r>
            <a:r>
              <a:rPr lang="en-US"/>
              <a:t>: Oracle GL provides tools for financial reporting, including income statements, balance sheets, and cash flow statements. Users can also create customized reports using tools like Oracle Financial Reporting Studio.</a:t>
            </a:r>
            <a:endParaRPr/>
          </a:p>
          <a:p>
            <a:pPr marL="457200" lvl="0" indent="-304800" algn="l" rtl="0">
              <a:lnSpc>
                <a:spcPct val="100000"/>
              </a:lnSpc>
              <a:spcBef>
                <a:spcPts val="0"/>
              </a:spcBef>
              <a:spcAft>
                <a:spcPts val="0"/>
              </a:spcAft>
              <a:buClr>
                <a:srgbClr val="434343"/>
              </a:buClr>
              <a:buSzPts val="1200"/>
              <a:buFont typeface="Barlow Semi Condensed Medium"/>
              <a:buAutoNum type="arabicPeriod"/>
            </a:pPr>
            <a:r>
              <a:rPr lang="en-US" b="1"/>
              <a:t>Multi-Currency and Multi-Ledger Support</a:t>
            </a:r>
            <a:r>
              <a:rPr lang="en-US"/>
              <a:t>: It allows organizations to manage transactions in different currencies, and consolidate financial information from multiple ledgers, which is useful for multinational companies.</a:t>
            </a:r>
            <a:endParaRPr/>
          </a:p>
          <a:p>
            <a:pPr marL="457200" lvl="0" indent="-304800" algn="l" rtl="0">
              <a:lnSpc>
                <a:spcPct val="100000"/>
              </a:lnSpc>
              <a:spcBef>
                <a:spcPts val="0"/>
              </a:spcBef>
              <a:spcAft>
                <a:spcPts val="0"/>
              </a:spcAft>
              <a:buClr>
                <a:srgbClr val="434343"/>
              </a:buClr>
              <a:buSzPts val="1200"/>
              <a:buFont typeface="Barlow Semi Condensed Medium"/>
              <a:buAutoNum type="arabicPeriod"/>
            </a:pPr>
            <a:r>
              <a:rPr lang="en-US" b="1"/>
              <a:t>Period Close</a:t>
            </a:r>
            <a:r>
              <a:rPr lang="en-US"/>
              <a:t>: The GL helps in managing period-end and year-end closing processes, ensuring that all financial transactions are accurately recorded before a financial period is closed.</a:t>
            </a:r>
            <a:endParaRPr/>
          </a:p>
          <a:p>
            <a:pPr marL="457200" lvl="0" indent="-304800" algn="l" rtl="0">
              <a:lnSpc>
                <a:spcPct val="100000"/>
              </a:lnSpc>
              <a:spcBef>
                <a:spcPts val="0"/>
              </a:spcBef>
              <a:spcAft>
                <a:spcPts val="0"/>
              </a:spcAft>
              <a:buClr>
                <a:srgbClr val="434343"/>
              </a:buClr>
              <a:buSzPts val="1200"/>
              <a:buFont typeface="Barlow Semi Condensed Medium"/>
              <a:buAutoNum type="arabicPeriod"/>
            </a:pPr>
            <a:r>
              <a:rPr lang="en-US" b="1"/>
              <a:t>Journal Entries</a:t>
            </a:r>
            <a:r>
              <a:rPr lang="en-US"/>
              <a:t>: Users can create manual and automatic journal entries for recording various transactions. It also supports recurring journals and allocations for efficient transaction management.</a:t>
            </a:r>
            <a:endParaRPr>
              <a:latin typeface="Barlow Semi Condensed"/>
              <a:ea typeface="Barlow Semi Condensed"/>
              <a:cs typeface="Barlow Semi Condensed"/>
              <a:sym typeface="Barlow Semi Condensed"/>
            </a:endParaRPr>
          </a:p>
          <a:p>
            <a:pPr marL="0" lvl="0" indent="0" algn="l" rtl="0">
              <a:lnSpc>
                <a:spcPct val="100000"/>
              </a:lnSpc>
              <a:spcBef>
                <a:spcPts val="1600"/>
              </a:spcBef>
              <a:spcAft>
                <a:spcPts val="0"/>
              </a:spcAft>
              <a:buClr>
                <a:schemeClr val="dk1"/>
              </a:buClr>
              <a:buSzPts val="1100"/>
              <a:buNone/>
            </a:pPr>
            <a:r>
              <a:rPr lang="en-US"/>
              <a:t>The GL module integrates with other Oracle ERP modules to provide an accurate and up-to-date financial view of the organization, supporting decision-making and financial analysis.</a:t>
            </a:r>
            <a:endParaRPr>
              <a:latin typeface="Barlow Semi Condensed"/>
              <a:ea typeface="Barlow Semi Condensed"/>
              <a:cs typeface="Barlow Semi Condensed"/>
              <a:sym typeface="Barlow Semi Condense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30"/>
          <p:cNvSpPr/>
          <p:nvPr/>
        </p:nvSpPr>
        <p:spPr>
          <a:xfrm>
            <a:off x="1143000" y="209550"/>
            <a:ext cx="545534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2. Define Columns (Periods, Currencies, or Variances)</a:t>
            </a:r>
            <a:endParaRPr sz="1600" b="1" i="0" u="none" strike="noStrike" cap="none">
              <a:solidFill>
                <a:srgbClr val="000000"/>
              </a:solidFill>
              <a:latin typeface="Arial"/>
              <a:ea typeface="Arial"/>
              <a:cs typeface="Arial"/>
              <a:sym typeface="Arial"/>
            </a:endParaRPr>
          </a:p>
        </p:txBody>
      </p:sp>
      <p:sp>
        <p:nvSpPr>
          <p:cNvPr id="1423" name="Google Shape;1423;p30"/>
          <p:cNvSpPr/>
          <p:nvPr/>
        </p:nvSpPr>
        <p:spPr>
          <a:xfrm>
            <a:off x="1143000" y="819150"/>
            <a:ext cx="44196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Columns typically represent time periods, variances, or other financial elements such as currencies.</a:t>
            </a:r>
            <a:endParaRPr/>
          </a:p>
        </p:txBody>
      </p:sp>
      <p:sp>
        <p:nvSpPr>
          <p:cNvPr id="1424" name="Google Shape;1424;p30"/>
          <p:cNvSpPr/>
          <p:nvPr/>
        </p:nvSpPr>
        <p:spPr>
          <a:xfrm>
            <a:off x="1143000" y="1581150"/>
            <a:ext cx="4572000"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Steps to Define Columns:</a:t>
            </a:r>
            <a:endParaRPr/>
          </a:p>
          <a:p>
            <a:pPr marL="0" marR="0" lvl="0" indent="0" algn="l" rtl="0">
              <a:lnSpc>
                <a:spcPct val="100000"/>
              </a:lnSpc>
              <a:spcBef>
                <a:spcPts val="0"/>
              </a:spcBef>
              <a:spcAft>
                <a:spcPts val="0"/>
              </a:spcAft>
              <a:buNone/>
            </a:pPr>
            <a:endParaRPr sz="16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Select Time Periods:</a:t>
            </a:r>
            <a:endParaRPr sz="1600" b="1" i="0" u="none" strike="noStrike" cap="none">
              <a:solidFill>
                <a:srgbClr val="000000"/>
              </a:solidFill>
              <a:latin typeface="Arial"/>
              <a:ea typeface="Arial"/>
              <a:cs typeface="Arial"/>
              <a:sym typeface="Arial"/>
            </a:endParaRPr>
          </a:p>
        </p:txBody>
      </p:sp>
      <p:sp>
        <p:nvSpPr>
          <p:cNvPr id="1425" name="Google Shape;1425;p30"/>
          <p:cNvSpPr/>
          <p:nvPr/>
        </p:nvSpPr>
        <p:spPr>
          <a:xfrm>
            <a:off x="1143000" y="2622203"/>
            <a:ext cx="3886200"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Columns usually represent time periods like monthly, quarterly, year-to-date, or comparison periods (e.g., current year vs. prior year).</a:t>
            </a:r>
            <a:endParaRPr/>
          </a:p>
          <a:p>
            <a:pPr marL="0" marR="0" lvl="0" indent="0" algn="l" rtl="0">
              <a:lnSpc>
                <a:spcPct val="100000"/>
              </a:lnSpc>
              <a:spcBef>
                <a:spcPts val="0"/>
              </a:spcBef>
              <a:spcAft>
                <a:spcPts val="0"/>
              </a:spcAft>
              <a:buNone/>
            </a:pPr>
            <a:endParaRPr sz="1400" b="0" i="0" u="none" strike="noStrike" cap="none">
              <a:solidFill>
                <a:srgbClr val="046DB5"/>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Choose from available period options in the report template (e.g., current month, last year, or fiscal year).</a:t>
            </a:r>
            <a:endParaRPr/>
          </a:p>
        </p:txBody>
      </p:sp>
      <p:pic>
        <p:nvPicPr>
          <p:cNvPr id="1426" name="Google Shape;1426;p30" descr="C:\Users\New TRUST\Desktop\opics\IMG-20241021-WA0035.jpg"/>
          <p:cNvPicPr preferRelativeResize="0"/>
          <p:nvPr/>
        </p:nvPicPr>
        <p:blipFill rotWithShape="1">
          <a:blip r:embed="rId3">
            <a:alphaModFix/>
          </a:blip>
          <a:srcRect/>
          <a:stretch/>
        </p:blipFill>
        <p:spPr>
          <a:xfrm>
            <a:off x="5508823" y="819150"/>
            <a:ext cx="2443802" cy="1592997"/>
          </a:xfrm>
          <a:prstGeom prst="rect">
            <a:avLst/>
          </a:prstGeom>
          <a:noFill/>
          <a:ln>
            <a:noFill/>
          </a:ln>
        </p:spPr>
      </p:pic>
      <p:pic>
        <p:nvPicPr>
          <p:cNvPr id="1427" name="Google Shape;1427;p30" descr="C:\Users\New TRUST\Desktop\opics\IMG-20241021-WA0036.jpg"/>
          <p:cNvPicPr preferRelativeResize="0"/>
          <p:nvPr/>
        </p:nvPicPr>
        <p:blipFill rotWithShape="1">
          <a:blip r:embed="rId4">
            <a:alphaModFix/>
          </a:blip>
          <a:srcRect/>
          <a:stretch/>
        </p:blipFill>
        <p:spPr>
          <a:xfrm>
            <a:off x="5330076" y="2603153"/>
            <a:ext cx="2622549" cy="21075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31"/>
          <p:cNvSpPr/>
          <p:nvPr/>
        </p:nvSpPr>
        <p:spPr>
          <a:xfrm>
            <a:off x="1295400" y="270877"/>
            <a:ext cx="3363421"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Add Currency/Unit Conversions:</a:t>
            </a:r>
            <a:endParaRPr/>
          </a:p>
        </p:txBody>
      </p:sp>
      <p:sp>
        <p:nvSpPr>
          <p:cNvPr id="1433" name="Google Shape;1433;p31"/>
          <p:cNvSpPr/>
          <p:nvPr/>
        </p:nvSpPr>
        <p:spPr>
          <a:xfrm>
            <a:off x="1295400" y="797799"/>
            <a:ext cx="4572000"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For multi-currency reports, you can define columns for different currencies or apply currency translation rules.</a:t>
            </a:r>
            <a:endParaRPr/>
          </a:p>
          <a:p>
            <a:pPr marL="0" marR="0" lvl="0" indent="0" algn="l" rtl="0">
              <a:lnSpc>
                <a:spcPct val="100000"/>
              </a:lnSpc>
              <a:spcBef>
                <a:spcPts val="0"/>
              </a:spcBef>
              <a:spcAft>
                <a:spcPts val="0"/>
              </a:spcAft>
              <a:buNone/>
            </a:pPr>
            <a:endParaRPr sz="1400" b="0" i="0" u="none" strike="noStrike" cap="none">
              <a:solidFill>
                <a:srgbClr val="046DB5"/>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Columns can also include conversions to thousands, millions, etc.</a:t>
            </a:r>
            <a:endParaRPr sz="1400" b="0" i="0" u="none" strike="noStrike" cap="none">
              <a:solidFill>
                <a:srgbClr val="046DB5"/>
              </a:solidFill>
              <a:latin typeface="Arial"/>
              <a:ea typeface="Arial"/>
              <a:cs typeface="Arial"/>
              <a:sym typeface="Arial"/>
            </a:endParaRPr>
          </a:p>
        </p:txBody>
      </p:sp>
      <p:sp>
        <p:nvSpPr>
          <p:cNvPr id="1434" name="Google Shape;1434;p31"/>
          <p:cNvSpPr/>
          <p:nvPr/>
        </p:nvSpPr>
        <p:spPr>
          <a:xfrm>
            <a:off x="1320800" y="2098069"/>
            <a:ext cx="204254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Variance Columns:</a:t>
            </a:r>
            <a:endParaRPr/>
          </a:p>
        </p:txBody>
      </p:sp>
      <p:sp>
        <p:nvSpPr>
          <p:cNvPr id="1435" name="Google Shape;1435;p31"/>
          <p:cNvSpPr/>
          <p:nvPr/>
        </p:nvSpPr>
        <p:spPr>
          <a:xfrm>
            <a:off x="1270000" y="2688431"/>
            <a:ext cx="4572000"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Create columns for variances such as:</a:t>
            </a:r>
            <a:endParaRPr/>
          </a:p>
          <a:p>
            <a:pPr marL="0" marR="0" lvl="0" indent="0" algn="l" rtl="0">
              <a:lnSpc>
                <a:spcPct val="100000"/>
              </a:lnSpc>
              <a:spcBef>
                <a:spcPts val="0"/>
              </a:spcBef>
              <a:spcAft>
                <a:spcPts val="0"/>
              </a:spcAft>
              <a:buNone/>
            </a:pPr>
            <a:endParaRPr sz="1400" b="0" i="0" u="none" strike="noStrike" cap="none">
              <a:solidFill>
                <a:srgbClr val="046DB5"/>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Actual vs. Budget</a:t>
            </a:r>
            <a:endParaRPr/>
          </a:p>
          <a:p>
            <a:pPr marL="0" marR="0" lvl="0" indent="0" algn="l" rtl="0">
              <a:lnSpc>
                <a:spcPct val="100000"/>
              </a:lnSpc>
              <a:spcBef>
                <a:spcPts val="0"/>
              </a:spcBef>
              <a:spcAft>
                <a:spcPts val="0"/>
              </a:spcAft>
              <a:buNone/>
            </a:pPr>
            <a:endParaRPr sz="1400" b="0" i="0" u="none" strike="noStrike" cap="none">
              <a:solidFill>
                <a:srgbClr val="046DB5"/>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Use formulas for variance calculations (e.g., percentage or absolute change).</a:t>
            </a:r>
            <a:endParaRPr/>
          </a:p>
          <a:p>
            <a:pPr marL="0" marR="0" lvl="0" indent="0" algn="l" rtl="0">
              <a:lnSpc>
                <a:spcPct val="100000"/>
              </a:lnSpc>
              <a:spcBef>
                <a:spcPts val="0"/>
              </a:spcBef>
              <a:spcAft>
                <a:spcPts val="0"/>
              </a:spcAft>
              <a:buNone/>
            </a:pPr>
            <a:endParaRPr sz="1400" b="0" i="0" u="none" strike="noStrike" cap="none">
              <a:solidFill>
                <a:srgbClr val="046DB5"/>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Custom Calculations: You can create custom formulas for specific columns (e.g., calculate percentages, ratios).</a:t>
            </a:r>
            <a:endParaRPr/>
          </a:p>
        </p:txBody>
      </p:sp>
      <p:pic>
        <p:nvPicPr>
          <p:cNvPr id="1436" name="Google Shape;1436;p31" descr="C:\Users\New TRUST\Desktop\opics\IMG-20241021-WA0037.jpg"/>
          <p:cNvPicPr preferRelativeResize="0"/>
          <p:nvPr/>
        </p:nvPicPr>
        <p:blipFill rotWithShape="1">
          <a:blip r:embed="rId3">
            <a:alphaModFix/>
          </a:blip>
          <a:srcRect/>
          <a:stretch/>
        </p:blipFill>
        <p:spPr>
          <a:xfrm>
            <a:off x="5803966" y="270877"/>
            <a:ext cx="2260467" cy="2417554"/>
          </a:xfrm>
          <a:prstGeom prst="rect">
            <a:avLst/>
          </a:prstGeom>
          <a:noFill/>
          <a:ln>
            <a:noFill/>
          </a:ln>
        </p:spPr>
      </p:pic>
      <p:pic>
        <p:nvPicPr>
          <p:cNvPr id="1437" name="Google Shape;1437;p31" descr="C:\Users\New TRUST\Desktop\opics\IMG-20241021-WA0038.jpg"/>
          <p:cNvPicPr preferRelativeResize="0"/>
          <p:nvPr/>
        </p:nvPicPr>
        <p:blipFill rotWithShape="1">
          <a:blip r:embed="rId4">
            <a:alphaModFix/>
          </a:blip>
          <a:srcRect/>
          <a:stretch/>
        </p:blipFill>
        <p:spPr>
          <a:xfrm>
            <a:off x="5867400" y="2752620"/>
            <a:ext cx="2133600" cy="21311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32"/>
          <p:cNvSpPr/>
          <p:nvPr/>
        </p:nvSpPr>
        <p:spPr>
          <a:xfrm>
            <a:off x="1066800" y="240824"/>
            <a:ext cx="3886200" cy="46474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Column Formatting:</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Adjust Number Formatting: You can define the format (e.g., currency symbols, decimal places, percentages).</a:t>
            </a:r>
            <a:endParaRPr/>
          </a:p>
          <a:p>
            <a:pPr marL="0" marR="0" lvl="0" indent="0" algn="l" rtl="0">
              <a:lnSpc>
                <a:spcPct val="100000"/>
              </a:lnSpc>
              <a:spcBef>
                <a:spcPts val="0"/>
              </a:spcBef>
              <a:spcAft>
                <a:spcPts val="0"/>
              </a:spcAft>
              <a:buNone/>
            </a:pPr>
            <a:endParaRPr sz="1400" b="0" i="0" u="none" strike="noStrike" cap="none">
              <a:solidFill>
                <a:srgbClr val="046DB5"/>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Alignment: Adjust the column alignment for better readability.</a:t>
            </a:r>
            <a:endParaRPr/>
          </a:p>
          <a:p>
            <a:pPr marL="0" marR="0" lvl="0" indent="0" algn="l" rtl="0">
              <a:lnSpc>
                <a:spcPct val="100000"/>
              </a:lnSpc>
              <a:spcBef>
                <a:spcPts val="0"/>
              </a:spcBef>
              <a:spcAft>
                <a:spcPts val="0"/>
              </a:spcAft>
              <a:buNone/>
            </a:pPr>
            <a:endParaRPr sz="1400" b="0" i="0" u="none" strike="noStrike" cap="none">
              <a:solidFill>
                <a:srgbClr val="046DB5"/>
              </a:solidFill>
              <a:latin typeface="Arial"/>
              <a:ea typeface="Arial"/>
              <a:cs typeface="Arial"/>
              <a:sym typeface="Arial"/>
            </a:endParaRPr>
          </a:p>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3. Final Formatting and Customization</a:t>
            </a:r>
            <a:endParaRPr/>
          </a:p>
          <a:p>
            <a:pPr marL="0" marR="0" lvl="0" indent="0" algn="l" rtl="0">
              <a:lnSpc>
                <a:spcPct val="100000"/>
              </a:lnSpc>
              <a:spcBef>
                <a:spcPts val="0"/>
              </a:spcBef>
              <a:spcAft>
                <a:spcPts val="0"/>
              </a:spcAft>
              <a:buNone/>
            </a:pPr>
            <a:endParaRPr sz="1400" b="0" i="0" u="none" strike="noStrike" cap="none">
              <a:solidFill>
                <a:srgbClr val="046DB5"/>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Preview and Modify: Before finalizing the report, use the preview function to see how the report will look with actual data.</a:t>
            </a:r>
            <a:endParaRPr/>
          </a:p>
          <a:p>
            <a:pPr marL="0" marR="0" lvl="0" indent="0" algn="l" rtl="0">
              <a:lnSpc>
                <a:spcPct val="100000"/>
              </a:lnSpc>
              <a:spcBef>
                <a:spcPts val="0"/>
              </a:spcBef>
              <a:spcAft>
                <a:spcPts val="0"/>
              </a:spcAft>
              <a:buNone/>
            </a:pPr>
            <a:endParaRPr sz="1400" b="0" i="0" u="none" strike="noStrike" cap="none">
              <a:solidFill>
                <a:srgbClr val="046DB5"/>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Set Conditions: Define conditions to highlight rows/columns that exceed thresholds (e.g., expenses over budget).</a:t>
            </a:r>
            <a:endParaRPr/>
          </a:p>
          <a:p>
            <a:pPr marL="0" marR="0" lvl="0" indent="0" algn="l" rtl="0">
              <a:lnSpc>
                <a:spcPct val="100000"/>
              </a:lnSpc>
              <a:spcBef>
                <a:spcPts val="0"/>
              </a:spcBef>
              <a:spcAft>
                <a:spcPts val="0"/>
              </a:spcAft>
              <a:buNone/>
            </a:pPr>
            <a:endParaRPr sz="1400" b="0" i="0" u="none" strike="noStrike" cap="none">
              <a:solidFill>
                <a:srgbClr val="046DB5"/>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Page Layout: Customize the page layout (e.g., fit rows to a page, adjust margins).</a:t>
            </a:r>
            <a:endParaRPr sz="1400" b="0" i="0" u="none" strike="noStrike" cap="none">
              <a:solidFill>
                <a:srgbClr val="046DB5"/>
              </a:solidFill>
              <a:latin typeface="Arial"/>
              <a:ea typeface="Arial"/>
              <a:cs typeface="Arial"/>
              <a:sym typeface="Arial"/>
            </a:endParaRPr>
          </a:p>
        </p:txBody>
      </p:sp>
      <p:pic>
        <p:nvPicPr>
          <p:cNvPr id="1443" name="Google Shape;1443;p32" descr="C:\Users\New TRUST\Desktop\opics\IMG-20241021-WA0039.jpg"/>
          <p:cNvPicPr preferRelativeResize="0"/>
          <p:nvPr/>
        </p:nvPicPr>
        <p:blipFill rotWithShape="1">
          <a:blip r:embed="rId3">
            <a:alphaModFix/>
          </a:blip>
          <a:srcRect/>
          <a:stretch/>
        </p:blipFill>
        <p:spPr>
          <a:xfrm>
            <a:off x="5740401" y="240824"/>
            <a:ext cx="2362200" cy="2153975"/>
          </a:xfrm>
          <a:prstGeom prst="rect">
            <a:avLst/>
          </a:prstGeom>
          <a:noFill/>
          <a:ln>
            <a:noFill/>
          </a:ln>
        </p:spPr>
      </p:pic>
      <p:pic>
        <p:nvPicPr>
          <p:cNvPr id="1444" name="Google Shape;1444;p32" descr="C:\Users\New TRUST\Desktop\opics\IMG-20241021-WA0040.jpg"/>
          <p:cNvPicPr preferRelativeResize="0"/>
          <p:nvPr/>
        </p:nvPicPr>
        <p:blipFill rotWithShape="1">
          <a:blip r:embed="rId4">
            <a:alphaModFix/>
          </a:blip>
          <a:srcRect/>
          <a:stretch/>
        </p:blipFill>
        <p:spPr>
          <a:xfrm>
            <a:off x="5740401" y="2583586"/>
            <a:ext cx="2343730" cy="204556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33"/>
          <p:cNvSpPr/>
          <p:nvPr/>
        </p:nvSpPr>
        <p:spPr>
          <a:xfrm>
            <a:off x="1143000" y="209550"/>
            <a:ext cx="4572000" cy="227754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4. Save, Run, and Schedule the Report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Save the report once you're satisfied with the rows and columns.</a:t>
            </a:r>
            <a:endParaRPr/>
          </a:p>
          <a:p>
            <a:pPr marL="0" marR="0" lvl="0" indent="0" algn="l" rtl="0">
              <a:lnSpc>
                <a:spcPct val="100000"/>
              </a:lnSpc>
              <a:spcBef>
                <a:spcPts val="0"/>
              </a:spcBef>
              <a:spcAft>
                <a:spcPts val="0"/>
              </a:spcAft>
              <a:buNone/>
            </a:pPr>
            <a:endParaRPr sz="1400" b="0" i="0" u="none" strike="noStrike" cap="none">
              <a:solidFill>
                <a:srgbClr val="046DB5"/>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Schedule the report to run automatically at regular intervals if needed.</a:t>
            </a:r>
            <a:endParaRPr/>
          </a:p>
          <a:p>
            <a:pPr marL="0" marR="0" lvl="0" indent="0" algn="l" rtl="0">
              <a:lnSpc>
                <a:spcPct val="100000"/>
              </a:lnSpc>
              <a:spcBef>
                <a:spcPts val="0"/>
              </a:spcBef>
              <a:spcAft>
                <a:spcPts val="0"/>
              </a:spcAft>
              <a:buNone/>
            </a:pPr>
            <a:endParaRPr sz="1400" b="0" i="0" u="none" strike="noStrike" cap="none">
              <a:solidFill>
                <a:srgbClr val="046DB5"/>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46DB5"/>
                </a:solidFill>
                <a:latin typeface="Arial"/>
                <a:ea typeface="Arial"/>
                <a:cs typeface="Arial"/>
                <a:sym typeface="Arial"/>
              </a:rPr>
              <a:t>Distribute or share the report with other users, ensuring they have the correct access permissions.</a:t>
            </a:r>
            <a:endParaRPr/>
          </a:p>
        </p:txBody>
      </p:sp>
      <p:pic>
        <p:nvPicPr>
          <p:cNvPr id="1450" name="Google Shape;1450;p33" descr="C:\Users\New TRUST\Desktop\opics\IMG-20241021-WA0041.jpg"/>
          <p:cNvPicPr preferRelativeResize="0"/>
          <p:nvPr/>
        </p:nvPicPr>
        <p:blipFill rotWithShape="1">
          <a:blip r:embed="rId3">
            <a:alphaModFix/>
          </a:blip>
          <a:srcRect/>
          <a:stretch/>
        </p:blipFill>
        <p:spPr>
          <a:xfrm>
            <a:off x="6019800" y="71973"/>
            <a:ext cx="2206191" cy="2552700"/>
          </a:xfrm>
          <a:prstGeom prst="rect">
            <a:avLst/>
          </a:prstGeom>
          <a:noFill/>
          <a:ln>
            <a:noFill/>
          </a:ln>
        </p:spPr>
      </p:pic>
      <p:pic>
        <p:nvPicPr>
          <p:cNvPr id="1451" name="Google Shape;1451;p33" descr="C:\Users\New TRUST\Desktop\opics\IMG-20241021-WA0042.jpg"/>
          <p:cNvPicPr preferRelativeResize="0"/>
          <p:nvPr/>
        </p:nvPicPr>
        <p:blipFill rotWithShape="1">
          <a:blip r:embed="rId4">
            <a:alphaModFix/>
          </a:blip>
          <a:srcRect/>
          <a:stretch/>
        </p:blipFill>
        <p:spPr>
          <a:xfrm>
            <a:off x="1143000" y="2800350"/>
            <a:ext cx="2362200" cy="2087973"/>
          </a:xfrm>
          <a:prstGeom prst="rect">
            <a:avLst/>
          </a:prstGeom>
          <a:noFill/>
          <a:ln>
            <a:noFill/>
          </a:ln>
        </p:spPr>
      </p:pic>
      <p:pic>
        <p:nvPicPr>
          <p:cNvPr id="1452" name="Google Shape;1452;p33" descr="C:\Users\New TRUST\Desktop\opics\IMG-20241021-WA0043.jpg"/>
          <p:cNvPicPr preferRelativeResize="0"/>
          <p:nvPr/>
        </p:nvPicPr>
        <p:blipFill rotWithShape="1">
          <a:blip r:embed="rId5">
            <a:alphaModFix/>
          </a:blip>
          <a:srcRect/>
          <a:stretch/>
        </p:blipFill>
        <p:spPr>
          <a:xfrm>
            <a:off x="3733800" y="2800350"/>
            <a:ext cx="2147873" cy="2038350"/>
          </a:xfrm>
          <a:prstGeom prst="rect">
            <a:avLst/>
          </a:prstGeom>
          <a:noFill/>
          <a:ln>
            <a:noFill/>
          </a:ln>
        </p:spPr>
      </p:pic>
      <p:pic>
        <p:nvPicPr>
          <p:cNvPr id="1453" name="Google Shape;1453;p33" descr="C:\Users\New TRUST\Desktop\opics\IMG-20241021-WA0044.jpg"/>
          <p:cNvPicPr preferRelativeResize="0"/>
          <p:nvPr/>
        </p:nvPicPr>
        <p:blipFill rotWithShape="1">
          <a:blip r:embed="rId6">
            <a:alphaModFix/>
          </a:blip>
          <a:srcRect/>
          <a:stretch/>
        </p:blipFill>
        <p:spPr>
          <a:xfrm>
            <a:off x="6045200" y="3111500"/>
            <a:ext cx="2043454" cy="14160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57"/>
        <p:cNvGrpSpPr/>
        <p:nvPr/>
      </p:nvGrpSpPr>
      <p:grpSpPr>
        <a:xfrm>
          <a:off x="0" y="0"/>
          <a:ext cx="0" cy="0"/>
          <a:chOff x="0" y="0"/>
          <a:chExt cx="0" cy="0"/>
        </a:xfrm>
      </p:grpSpPr>
      <p:sp>
        <p:nvSpPr>
          <p:cNvPr id="1458" name="Google Shape;1458;p34"/>
          <p:cNvSpPr txBox="1">
            <a:spLocks noGrp="1"/>
          </p:cNvSpPr>
          <p:nvPr>
            <p:ph type="title"/>
          </p:nvPr>
        </p:nvSpPr>
        <p:spPr>
          <a:xfrm>
            <a:off x="2362200" y="2231136"/>
            <a:ext cx="4191000" cy="804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sz="2000"/>
              <a:t>OUR TEAM MEMBERS :</a:t>
            </a:r>
            <a:endParaRPr sz="2000"/>
          </a:p>
        </p:txBody>
      </p:sp>
      <p:sp>
        <p:nvSpPr>
          <p:cNvPr id="1459" name="Google Shape;1459;p34"/>
          <p:cNvSpPr txBox="1">
            <a:spLocks noGrp="1"/>
          </p:cNvSpPr>
          <p:nvPr>
            <p:ph type="title" idx="2"/>
          </p:nvPr>
        </p:nvSpPr>
        <p:spPr>
          <a:xfrm>
            <a:off x="1524000" y="1161288"/>
            <a:ext cx="5867400" cy="1069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600"/>
              <a:buNone/>
            </a:pPr>
            <a:r>
              <a:rPr lang="en-US" sz="6000"/>
              <a:t>THANK YOU !</a:t>
            </a:r>
            <a:endParaRPr sz="6000"/>
          </a:p>
        </p:txBody>
      </p:sp>
      <p:sp>
        <p:nvSpPr>
          <p:cNvPr id="1460" name="Google Shape;1460;p34"/>
          <p:cNvSpPr txBox="1">
            <a:spLocks noGrp="1"/>
          </p:cNvSpPr>
          <p:nvPr>
            <p:ph type="subTitle" idx="1"/>
          </p:nvPr>
        </p:nvSpPr>
        <p:spPr>
          <a:xfrm>
            <a:off x="2667000" y="2800350"/>
            <a:ext cx="3656175" cy="1371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1400" b="1"/>
              <a:t>1. Yasmeen Mohamed Mansour Menisy</a:t>
            </a:r>
            <a:endParaRPr sz="1400" b="1"/>
          </a:p>
          <a:p>
            <a:pPr marL="0" lvl="0" indent="0" algn="ctr" rtl="0">
              <a:lnSpc>
                <a:spcPct val="100000"/>
              </a:lnSpc>
              <a:spcBef>
                <a:spcPts val="0"/>
              </a:spcBef>
              <a:spcAft>
                <a:spcPts val="0"/>
              </a:spcAft>
              <a:buSzPts val="1400"/>
              <a:buNone/>
            </a:pPr>
            <a:r>
              <a:rPr lang="en-US" sz="1400" b="1"/>
              <a:t>2. Nagwa Ahmed Abdel Gawad Soliman</a:t>
            </a:r>
            <a:endParaRPr sz="1400" b="1"/>
          </a:p>
          <a:p>
            <a:pPr marL="0" lvl="0" indent="0" algn="ctr" rtl="0">
              <a:lnSpc>
                <a:spcPct val="100000"/>
              </a:lnSpc>
              <a:spcBef>
                <a:spcPts val="0"/>
              </a:spcBef>
              <a:spcAft>
                <a:spcPts val="0"/>
              </a:spcAft>
              <a:buSzPts val="1400"/>
              <a:buNone/>
            </a:pPr>
            <a:r>
              <a:rPr lang="en-US" sz="1400" b="1"/>
              <a:t>3. Doaa Nasser Mohamed</a:t>
            </a:r>
            <a:endParaRPr/>
          </a:p>
          <a:p>
            <a:pPr marL="0" lvl="0" indent="0" algn="ctr" rtl="0">
              <a:lnSpc>
                <a:spcPct val="100000"/>
              </a:lnSpc>
              <a:spcBef>
                <a:spcPts val="0"/>
              </a:spcBef>
              <a:spcAft>
                <a:spcPts val="0"/>
              </a:spcAft>
              <a:buSzPts val="1400"/>
              <a:buNone/>
            </a:pPr>
            <a:r>
              <a:rPr lang="en-US" sz="1400" b="1"/>
              <a:t>4. Aya Tarek Mahmoud Khattab</a:t>
            </a:r>
            <a:endParaRPr sz="1400" b="1"/>
          </a:p>
          <a:p>
            <a:pPr marL="0" lvl="0" indent="0" algn="ctr" rtl="0">
              <a:lnSpc>
                <a:spcPct val="100000"/>
              </a:lnSpc>
              <a:spcBef>
                <a:spcPts val="0"/>
              </a:spcBef>
              <a:spcAft>
                <a:spcPts val="0"/>
              </a:spcAft>
              <a:buSzPts val="1400"/>
              <a:buNone/>
            </a:pPr>
            <a:r>
              <a:rPr lang="en-US" sz="1400" b="1"/>
              <a:t>5. Mohamed Refaat Mohamed Eldemerdash</a:t>
            </a:r>
            <a:endParaRPr sz="1400" b="1"/>
          </a:p>
          <a:p>
            <a:pPr marL="0" lvl="0" indent="0" algn="ctr" rtl="0">
              <a:lnSpc>
                <a:spcPct val="100000"/>
              </a:lnSpc>
              <a:spcBef>
                <a:spcPts val="0"/>
              </a:spcBef>
              <a:spcAft>
                <a:spcPts val="0"/>
              </a:spcAft>
              <a:buSzPts val="1400"/>
              <a:buNone/>
            </a:pPr>
            <a:r>
              <a:rPr lang="en-US" sz="1400" b="1"/>
              <a:t>6. Assem Hosni Abdelghani Abdelghani</a:t>
            </a:r>
            <a:endParaRPr sz="1400" b="1"/>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4"/>
          <p:cNvSpPr txBox="1">
            <a:spLocks noGrp="1"/>
          </p:cNvSpPr>
          <p:nvPr>
            <p:ph type="title"/>
          </p:nvPr>
        </p:nvSpPr>
        <p:spPr>
          <a:xfrm>
            <a:off x="685800" y="0"/>
            <a:ext cx="1849967" cy="45214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000"/>
              <a:t>Batches</a:t>
            </a:r>
            <a:endParaRPr sz="2000"/>
          </a:p>
        </p:txBody>
      </p:sp>
      <p:sp>
        <p:nvSpPr>
          <p:cNvPr id="1185" name="Google Shape;1185;p4"/>
          <p:cNvSpPr txBox="1"/>
          <p:nvPr/>
        </p:nvSpPr>
        <p:spPr>
          <a:xfrm>
            <a:off x="4876800" y="2404928"/>
            <a:ext cx="3243072" cy="35148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Fjalla One"/>
              <a:buNone/>
            </a:pPr>
            <a:endParaRPr sz="2800" b="0" i="0" u="none" strike="noStrike" cap="none">
              <a:solidFill>
                <a:schemeClr val="dk2"/>
              </a:solidFill>
              <a:latin typeface="Fjalla One"/>
              <a:ea typeface="Fjalla One"/>
              <a:cs typeface="Fjalla One"/>
              <a:sym typeface="Fjalla One"/>
            </a:endParaRPr>
          </a:p>
        </p:txBody>
      </p:sp>
      <p:sp>
        <p:nvSpPr>
          <p:cNvPr id="1186" name="Google Shape;1186;p4"/>
          <p:cNvSpPr txBox="1"/>
          <p:nvPr/>
        </p:nvSpPr>
        <p:spPr>
          <a:xfrm>
            <a:off x="4739584" y="2404928"/>
            <a:ext cx="3243072" cy="35148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Fjalla One"/>
              <a:buNone/>
            </a:pPr>
            <a:endParaRPr sz="2800" b="0" i="0" u="none" strike="noStrike" cap="none">
              <a:solidFill>
                <a:schemeClr val="dk2"/>
              </a:solidFill>
              <a:latin typeface="Fjalla One"/>
              <a:ea typeface="Fjalla One"/>
              <a:cs typeface="Fjalla One"/>
              <a:sym typeface="Fjalla One"/>
            </a:endParaRPr>
          </a:p>
        </p:txBody>
      </p:sp>
      <p:pic>
        <p:nvPicPr>
          <p:cNvPr id="1187" name="Google Shape;1187;p4"/>
          <p:cNvPicPr preferRelativeResize="0"/>
          <p:nvPr/>
        </p:nvPicPr>
        <p:blipFill rotWithShape="1">
          <a:blip r:embed="rId3">
            <a:alphaModFix/>
          </a:blip>
          <a:srcRect/>
          <a:stretch/>
        </p:blipFill>
        <p:spPr>
          <a:xfrm>
            <a:off x="6096000" y="133350"/>
            <a:ext cx="2276135" cy="4745762"/>
          </a:xfrm>
          <a:prstGeom prst="rect">
            <a:avLst/>
          </a:prstGeom>
          <a:noFill/>
          <a:ln>
            <a:noFill/>
          </a:ln>
        </p:spPr>
      </p:pic>
      <p:sp>
        <p:nvSpPr>
          <p:cNvPr id="1188" name="Google Shape;1188;p4"/>
          <p:cNvSpPr txBox="1"/>
          <p:nvPr/>
        </p:nvSpPr>
        <p:spPr>
          <a:xfrm>
            <a:off x="1066799" y="380288"/>
            <a:ext cx="1849967" cy="290802"/>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Fjalla One"/>
              <a:buNone/>
            </a:pPr>
            <a:r>
              <a:rPr lang="en-US" sz="1400" b="0" i="0" u="none" strike="noStrike" cap="none">
                <a:solidFill>
                  <a:schemeClr val="dk2"/>
                </a:solidFill>
                <a:latin typeface="Fjalla One"/>
                <a:ea typeface="Fjalla One"/>
                <a:cs typeface="Fjalla One"/>
                <a:sym typeface="Fjalla One"/>
              </a:rPr>
              <a:t>Ex: Batch for expenses</a:t>
            </a:r>
            <a:endParaRPr/>
          </a:p>
        </p:txBody>
      </p:sp>
      <p:sp>
        <p:nvSpPr>
          <p:cNvPr id="1189" name="Google Shape;1189;p4"/>
          <p:cNvSpPr txBox="1"/>
          <p:nvPr/>
        </p:nvSpPr>
        <p:spPr>
          <a:xfrm>
            <a:off x="914400" y="709924"/>
            <a:ext cx="416486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000000"/>
                </a:solidFill>
              </a:rPr>
              <a:t>To create a batch for expenses in Oracle General Ledger (GL), you can follow these steps:</a:t>
            </a:r>
            <a:endParaRPr b="1"/>
          </a:p>
        </p:txBody>
      </p:sp>
      <p:sp>
        <p:nvSpPr>
          <p:cNvPr id="1190" name="Google Shape;1190;p4"/>
          <p:cNvSpPr txBox="1"/>
          <p:nvPr/>
        </p:nvSpPr>
        <p:spPr>
          <a:xfrm>
            <a:off x="771865" y="1129046"/>
            <a:ext cx="5400335" cy="375006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100"/>
              <a:buFont typeface="Arial"/>
              <a:buAutoNum type="arabicPeriod"/>
            </a:pPr>
            <a:r>
              <a:rPr lang="en-US" sz="1100" b="0" i="0" u="none" strike="noStrike" cap="none">
                <a:solidFill>
                  <a:schemeClr val="dk2"/>
                </a:solidFill>
                <a:latin typeface="Barlow Semi Condensed"/>
                <a:ea typeface="Barlow Semi Condensed"/>
                <a:cs typeface="Barlow Semi Condensed"/>
                <a:sym typeface="Barlow Semi Condensed"/>
              </a:rPr>
              <a:t>Login to Oracle General Ledger: Access Oracle E-Business Suite and navigate to the Oracle General Ledger responsibility.</a:t>
            </a:r>
            <a:endParaRPr/>
          </a:p>
          <a:p>
            <a:pPr marL="0" marR="0" lvl="0" indent="0" algn="l" rtl="0">
              <a:lnSpc>
                <a:spcPct val="107000"/>
              </a:lnSpc>
              <a:spcBef>
                <a:spcPts val="800"/>
              </a:spcBef>
              <a:spcAft>
                <a:spcPts val="0"/>
              </a:spcAft>
              <a:buClr>
                <a:srgbClr val="000000"/>
              </a:buClr>
              <a:buSzPts val="1100"/>
              <a:buFont typeface="Arial"/>
              <a:buAutoNum type="arabicPeriod"/>
            </a:pPr>
            <a:r>
              <a:rPr lang="en-US" sz="1100" b="0" i="0" u="none" strike="noStrike" cap="none">
                <a:solidFill>
                  <a:schemeClr val="dk2"/>
                </a:solidFill>
                <a:latin typeface="Barlow Semi Condensed"/>
                <a:ea typeface="Barlow Semi Condensed"/>
                <a:cs typeface="Barlow Semi Condensed"/>
                <a:sym typeface="Barlow Semi Condensed"/>
              </a:rPr>
              <a:t>Navigate to the Journals Menu : Go to General Ledger → Journals → Enter. This will take you to the Journals Entry form.</a:t>
            </a:r>
            <a:endParaRPr/>
          </a:p>
          <a:p>
            <a:pPr marL="0" marR="0" lvl="0" indent="0" algn="l" rtl="0">
              <a:lnSpc>
                <a:spcPct val="107000"/>
              </a:lnSpc>
              <a:spcBef>
                <a:spcPts val="800"/>
              </a:spcBef>
              <a:spcAft>
                <a:spcPts val="0"/>
              </a:spcAft>
              <a:buClr>
                <a:srgbClr val="000000"/>
              </a:buClr>
              <a:buSzPts val="1100"/>
              <a:buFont typeface="Arial"/>
              <a:buAutoNum type="arabicPeriod"/>
            </a:pPr>
            <a:r>
              <a:rPr lang="en-US" sz="1100" b="0" i="0" u="none" strike="noStrike" cap="none">
                <a:solidFill>
                  <a:schemeClr val="dk2"/>
                </a:solidFill>
                <a:latin typeface="Barlow Semi Condensed"/>
                <a:ea typeface="Barlow Semi Condensed"/>
                <a:cs typeface="Barlow Semi Condensed"/>
                <a:sym typeface="Barlow Semi Condensed"/>
              </a:rPr>
              <a:t>Create a New Journal Batch: In the Journals Entry form, click on the “New Batch” button .Enter the following details for the batch .Batch Name: ( Glasix_EXP1) . Description, if necessary .Accounting Period: ( Sep-24 ). Balance Type: Ensure it is set to “Actual.” </a:t>
            </a:r>
            <a:endParaRPr/>
          </a:p>
          <a:p>
            <a:pPr marL="0" marR="0" lvl="0" indent="0" algn="l" rtl="0">
              <a:lnSpc>
                <a:spcPct val="107000"/>
              </a:lnSpc>
              <a:spcBef>
                <a:spcPts val="800"/>
              </a:spcBef>
              <a:spcAft>
                <a:spcPts val="0"/>
              </a:spcAft>
              <a:buClr>
                <a:srgbClr val="000000"/>
              </a:buClr>
              <a:buSzPts val="1100"/>
              <a:buFont typeface="Arial"/>
              <a:buAutoNum type="arabicPeriod"/>
            </a:pPr>
            <a:r>
              <a:rPr lang="en-US" sz="1100" b="0" i="0" u="none" strike="noStrike" cap="none">
                <a:solidFill>
                  <a:schemeClr val="dk2"/>
                </a:solidFill>
                <a:latin typeface="Barlow Semi Condensed"/>
                <a:ea typeface="Barlow Semi Condensed"/>
                <a:cs typeface="Barlow Semi Condensed"/>
                <a:sym typeface="Barlow Semi Condensed"/>
              </a:rPr>
              <a:t>Create Journal Entries :After entering the batch details, click on the Journal button to enter the individual journal entries. In the Journals form, enter: Journal Name: ( Rent, Depreciation ,Telephone , wages&amp; salaries ) .Description: Add a brief description if necessary. Category: ( Glasix_co ).Balance Type: Ensure it is set to “Actual.” Currency: ( USD)</a:t>
            </a:r>
            <a:endParaRPr/>
          </a:p>
          <a:p>
            <a:pPr marL="0" marR="0" lvl="0" indent="0" algn="l" rtl="0">
              <a:lnSpc>
                <a:spcPct val="107000"/>
              </a:lnSpc>
              <a:spcBef>
                <a:spcPts val="800"/>
              </a:spcBef>
              <a:spcAft>
                <a:spcPts val="0"/>
              </a:spcAft>
              <a:buClr>
                <a:srgbClr val="000000"/>
              </a:buClr>
              <a:buSzPts val="1100"/>
              <a:buFont typeface="Arial"/>
              <a:buAutoNum type="arabicPeriod"/>
            </a:pPr>
            <a:r>
              <a:rPr lang="en-US" sz="1100" b="0" i="0" u="none" strike="noStrike" cap="none">
                <a:solidFill>
                  <a:schemeClr val="dk2"/>
                </a:solidFill>
                <a:latin typeface="Barlow Semi Condensed"/>
                <a:ea typeface="Barlow Semi Condensed"/>
                <a:cs typeface="Barlow Semi Condensed"/>
                <a:sym typeface="Barlow Semi Condensed"/>
              </a:rPr>
              <a:t>Enter Journal Lines for Expenses :Click on the Lines button to enter the debit and credit lines .For each line :Enter the Account number (the GL code to which the expense is charged).Specify whether the line is a Debit or Credit .Enter the Amount for the expense .Optionally, enter a Description for each line. Continue adding lines for all expense accounts involved.</a:t>
            </a:r>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pic>
        <p:nvPicPr>
          <p:cNvPr id="1195" name="Google Shape;1195;p5"/>
          <p:cNvPicPr preferRelativeResize="0"/>
          <p:nvPr/>
        </p:nvPicPr>
        <p:blipFill rotWithShape="1">
          <a:blip r:embed="rId3">
            <a:alphaModFix/>
          </a:blip>
          <a:srcRect/>
          <a:stretch/>
        </p:blipFill>
        <p:spPr>
          <a:xfrm>
            <a:off x="5515854" y="361949"/>
            <a:ext cx="2942345" cy="4318477"/>
          </a:xfrm>
          <a:prstGeom prst="rect">
            <a:avLst/>
          </a:prstGeom>
          <a:noFill/>
          <a:ln>
            <a:noFill/>
          </a:ln>
        </p:spPr>
      </p:pic>
      <p:sp>
        <p:nvSpPr>
          <p:cNvPr id="1196" name="Google Shape;1196;p5"/>
          <p:cNvSpPr txBox="1"/>
          <p:nvPr/>
        </p:nvSpPr>
        <p:spPr>
          <a:xfrm>
            <a:off x="990600" y="361949"/>
            <a:ext cx="4624033" cy="4365619"/>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6. Complete the Journal and Validate the Batch:</a:t>
            </a:r>
            <a:endParaRPr/>
          </a:p>
          <a:p>
            <a:pPr marL="0" marR="0" lvl="0" indent="0" algn="l" rtl="0">
              <a:lnSpc>
                <a:spcPct val="107000"/>
              </a:lnSpc>
              <a:spcBef>
                <a:spcPts val="80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After entering all journal lines, ensure that the journal is balanced (i.e., total debits = total credits).</a:t>
            </a:r>
            <a:endParaRPr/>
          </a:p>
          <a:p>
            <a:pPr marL="0" marR="0" lvl="0" indent="0" algn="l" rtl="0">
              <a:lnSpc>
                <a:spcPct val="107000"/>
              </a:lnSpc>
              <a:spcBef>
                <a:spcPts val="80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Save your work. The system will automatically validate the journal entries for accuracy.</a:t>
            </a:r>
            <a:endParaRPr/>
          </a:p>
          <a:p>
            <a:pPr marL="0" marR="0" lvl="0" indent="0" algn="l" rtl="0">
              <a:lnSpc>
                <a:spcPct val="107000"/>
              </a:lnSpc>
              <a:spcBef>
                <a:spcPts val="80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7. Post the Batch:</a:t>
            </a:r>
            <a:endParaRPr/>
          </a:p>
          <a:p>
            <a:pPr marL="0" marR="0" lvl="0" indent="0" algn="l" rtl="0">
              <a:lnSpc>
                <a:spcPct val="107000"/>
              </a:lnSpc>
              <a:spcBef>
                <a:spcPts val="80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After saving and validating the journal, you can post the batch to the General Ledger.</a:t>
            </a:r>
            <a:endParaRPr/>
          </a:p>
          <a:p>
            <a:pPr marL="0" marR="0" lvl="0" indent="0" algn="l" rtl="0">
              <a:lnSpc>
                <a:spcPct val="107000"/>
              </a:lnSpc>
              <a:spcBef>
                <a:spcPts val="80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To post, go back to the main Journals Entry form and select the batch you created.</a:t>
            </a:r>
            <a:endParaRPr/>
          </a:p>
          <a:p>
            <a:pPr marL="0" marR="0" lvl="0" indent="0" algn="l" rtl="0">
              <a:lnSpc>
                <a:spcPct val="107000"/>
              </a:lnSpc>
              <a:spcBef>
                <a:spcPts val="80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Click on the Post button to post the batch.</a:t>
            </a:r>
            <a:endParaRPr/>
          </a:p>
          <a:p>
            <a:pPr marL="0" marR="0" lvl="0" indent="0" algn="l" rtl="0">
              <a:lnSpc>
                <a:spcPct val="107000"/>
              </a:lnSpc>
              <a:spcBef>
                <a:spcPts val="80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8. Review and Check Posting Status:</a:t>
            </a:r>
            <a:endParaRPr/>
          </a:p>
          <a:p>
            <a:pPr marL="0" marR="0" lvl="0" indent="0" algn="l" rtl="0">
              <a:lnSpc>
                <a:spcPct val="107000"/>
              </a:lnSpc>
              <a:spcBef>
                <a:spcPts val="80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After posting, review the status of the batch to ensure that it has been posted successfully.</a:t>
            </a:r>
            <a:endParaRPr/>
          </a:p>
          <a:p>
            <a:pPr marL="0" marR="0" lvl="0" indent="0" algn="l" rtl="0">
              <a:lnSpc>
                <a:spcPct val="107000"/>
              </a:lnSpc>
              <a:spcBef>
                <a:spcPts val="80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You can do this by navigating to View → Requests to check the posting status.</a:t>
            </a:r>
            <a:endParaRPr/>
          </a:p>
          <a:p>
            <a:pPr marL="0" marR="0" lvl="0" indent="0" algn="l" rtl="0">
              <a:lnSpc>
                <a:spcPct val="107000"/>
              </a:lnSpc>
              <a:spcBef>
                <a:spcPts val="800"/>
              </a:spcBef>
              <a:spcAft>
                <a:spcPts val="0"/>
              </a:spcAft>
              <a:buNone/>
            </a:pPr>
            <a:br>
              <a:rPr lang="en-US" sz="1100" b="0" i="0" u="none" strike="noStrike" cap="none">
                <a:solidFill>
                  <a:schemeClr val="dk2"/>
                </a:solidFill>
                <a:latin typeface="Barlow Semi Condensed"/>
                <a:ea typeface="Barlow Semi Condensed"/>
                <a:cs typeface="Barlow Semi Condensed"/>
                <a:sym typeface="Barlow Semi Condensed"/>
              </a:rPr>
            </a:br>
            <a:r>
              <a:rPr lang="en-US" sz="1100" b="0" i="0" u="none" strike="noStrike" cap="none">
                <a:solidFill>
                  <a:schemeClr val="dk2"/>
                </a:solidFill>
                <a:latin typeface="Barlow Semi Condensed"/>
                <a:ea typeface="Barlow Semi Condensed"/>
                <a:cs typeface="Barlow Semi Condensed"/>
                <a:sym typeface="Barlow Semi Condensed"/>
              </a:rPr>
              <a:t> </a:t>
            </a:r>
            <a:endParaRPr sz="1100" b="0" i="0" u="none" strike="noStrike" cap="none">
              <a:solidFill>
                <a:schemeClr val="dk2"/>
              </a:solidFill>
              <a:latin typeface="Barlow Semi Condensed"/>
              <a:ea typeface="Barlow Semi Condensed"/>
              <a:cs typeface="Barlow Semi Condensed"/>
              <a:sym typeface="Barlow Semi Condense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1201" name="Google Shape;1201;p6"/>
          <p:cNvGrpSpPr/>
          <p:nvPr/>
        </p:nvGrpSpPr>
        <p:grpSpPr>
          <a:xfrm>
            <a:off x="1819024" y="3893816"/>
            <a:ext cx="175013" cy="27000"/>
            <a:chOff x="5662375" y="212375"/>
            <a:chExt cx="175013" cy="27000"/>
          </a:xfrm>
        </p:grpSpPr>
        <p:sp>
          <p:nvSpPr>
            <p:cNvPr id="1202" name="Google Shape;1202;p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03" name="Google Shape;1203;p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04" name="Google Shape;1204;p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nvGrpSpPr>
          <p:cNvPr id="1205" name="Google Shape;1205;p6"/>
          <p:cNvGrpSpPr/>
          <p:nvPr/>
        </p:nvGrpSpPr>
        <p:grpSpPr>
          <a:xfrm>
            <a:off x="4484494" y="3893828"/>
            <a:ext cx="175013" cy="27000"/>
            <a:chOff x="5662375" y="212375"/>
            <a:chExt cx="175013" cy="27000"/>
          </a:xfrm>
        </p:grpSpPr>
        <p:sp>
          <p:nvSpPr>
            <p:cNvPr id="1206" name="Google Shape;1206;p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07" name="Google Shape;1207;p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08" name="Google Shape;1208;p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nvGrpSpPr>
          <p:cNvPr id="1209" name="Google Shape;1209;p6"/>
          <p:cNvGrpSpPr/>
          <p:nvPr/>
        </p:nvGrpSpPr>
        <p:grpSpPr>
          <a:xfrm>
            <a:off x="7149964" y="3893816"/>
            <a:ext cx="175013" cy="27000"/>
            <a:chOff x="5662375" y="212375"/>
            <a:chExt cx="175013" cy="27000"/>
          </a:xfrm>
        </p:grpSpPr>
        <p:sp>
          <p:nvSpPr>
            <p:cNvPr id="1210" name="Google Shape;1210;p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11" name="Google Shape;1211;p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12" name="Google Shape;1212;p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1213" name="Google Shape;1213;p6"/>
          <p:cNvSpPr txBox="1">
            <a:spLocks noGrp="1"/>
          </p:cNvSpPr>
          <p:nvPr>
            <p:ph type="title"/>
          </p:nvPr>
        </p:nvSpPr>
        <p:spPr>
          <a:xfrm>
            <a:off x="533400" y="0"/>
            <a:ext cx="2166238" cy="594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000"/>
              <a:t>Inquiry account</a:t>
            </a:r>
            <a:endParaRPr sz="2000"/>
          </a:p>
        </p:txBody>
      </p:sp>
      <p:pic>
        <p:nvPicPr>
          <p:cNvPr id="1214" name="Google Shape;1214;p6"/>
          <p:cNvPicPr preferRelativeResize="0"/>
          <p:nvPr/>
        </p:nvPicPr>
        <p:blipFill rotWithShape="1">
          <a:blip r:embed="rId3">
            <a:alphaModFix/>
          </a:blip>
          <a:srcRect/>
          <a:stretch/>
        </p:blipFill>
        <p:spPr>
          <a:xfrm>
            <a:off x="6916799" y="0"/>
            <a:ext cx="2200200" cy="2571750"/>
          </a:xfrm>
          <a:prstGeom prst="rect">
            <a:avLst/>
          </a:prstGeom>
          <a:noFill/>
          <a:ln>
            <a:noFill/>
          </a:ln>
        </p:spPr>
      </p:pic>
      <p:sp>
        <p:nvSpPr>
          <p:cNvPr id="1215" name="Google Shape;1215;p6"/>
          <p:cNvSpPr txBox="1"/>
          <p:nvPr/>
        </p:nvSpPr>
        <p:spPr>
          <a:xfrm>
            <a:off x="688407" y="0"/>
            <a:ext cx="6461557" cy="4979055"/>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None/>
            </a:pPr>
            <a:r>
              <a:rPr lang="en-US" sz="1800" b="0" i="0" u="none" strike="noStrike" cap="none">
                <a:solidFill>
                  <a:srgbClr val="000000"/>
                </a:solidFill>
                <a:latin typeface="Arial"/>
                <a:ea typeface="Arial"/>
                <a:cs typeface="Arial"/>
                <a:sym typeface="Arial"/>
              </a:rPr>
              <a:t> </a:t>
            </a:r>
            <a:endParaRPr/>
          </a:p>
          <a:p>
            <a:pPr marL="0" marR="0" lvl="0" indent="0" algn="l" rtl="0">
              <a:lnSpc>
                <a:spcPct val="107000"/>
              </a:lnSpc>
              <a:spcBef>
                <a:spcPts val="800"/>
              </a:spcBef>
              <a:spcAft>
                <a:spcPts val="0"/>
              </a:spcAft>
              <a:buNone/>
            </a:pPr>
            <a:r>
              <a:rPr lang="en-US" sz="1800" b="0" i="0" u="none" strike="noStrike" cap="none">
                <a:solidFill>
                  <a:srgbClr val="000000"/>
                </a:solidFill>
                <a:latin typeface="Arial"/>
                <a:ea typeface="Arial"/>
                <a:cs typeface="Arial"/>
                <a:sym typeface="Arial"/>
              </a:rPr>
              <a:t>To inquire about a balance or account in Oracle Digital Accounting,  here are the general steps:</a:t>
            </a: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80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Log in to Oracle Application</a:t>
            </a:r>
            <a:endParaRPr/>
          </a:p>
          <a:p>
            <a:pPr marL="0" marR="0" lvl="0" indent="0" algn="l" rtl="0">
              <a:lnSpc>
                <a:spcPct val="100000"/>
              </a:lnSpc>
              <a:spcBef>
                <a:spcPts val="80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Use your credentials to access the Oracle Financials or ERP system.</a:t>
            </a:r>
            <a:endParaRPr sz="1100" b="0" i="0" u="none" strike="noStrike" cap="none">
              <a:solidFill>
                <a:schemeClr val="dk2"/>
              </a:solidFill>
              <a:latin typeface="Barlow Semi Condensed"/>
              <a:ea typeface="Barlow Semi Condensed"/>
              <a:cs typeface="Barlow Semi Condensed"/>
              <a:sym typeface="Barlow Semi Condensed"/>
            </a:endParaRPr>
          </a:p>
          <a:p>
            <a:pPr marL="0" marR="0" lvl="0" indent="0" algn="l" rtl="0">
              <a:lnSpc>
                <a:spcPct val="100000"/>
              </a:lnSpc>
              <a:spcBef>
                <a:spcPts val="80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Navigate to the General Ledger</a:t>
            </a:r>
            <a:endParaRPr/>
          </a:p>
          <a:p>
            <a:pPr marL="0" marR="0" lvl="0" indent="0" algn="l" rtl="0">
              <a:lnSpc>
                <a:spcPct val="100000"/>
              </a:lnSpc>
              <a:spcBef>
                <a:spcPts val="80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Go to the appropriate module based on the account type (e.g., General Ledger for overall balance).</a:t>
            </a:r>
            <a:endParaRPr sz="1100" b="0" i="0" u="none" strike="noStrike" cap="none">
              <a:solidFill>
                <a:schemeClr val="dk2"/>
              </a:solidFill>
              <a:latin typeface="Barlow Semi Condensed"/>
              <a:ea typeface="Barlow Semi Condensed"/>
              <a:cs typeface="Barlow Semi Condensed"/>
              <a:sym typeface="Barlow Semi Condensed"/>
            </a:endParaRPr>
          </a:p>
          <a:p>
            <a:pPr marL="0" marR="0" lvl="0" indent="0" algn="l" rtl="0">
              <a:lnSpc>
                <a:spcPct val="100000"/>
              </a:lnSpc>
              <a:spcBef>
                <a:spcPts val="80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Select 'Inquire' or 'Account Inquiry'</a:t>
            </a:r>
            <a:endParaRPr sz="1100" b="0" i="0" u="none" strike="noStrike" cap="none">
              <a:solidFill>
                <a:schemeClr val="dk2"/>
              </a:solidFill>
              <a:latin typeface="Barlow Semi Condensed"/>
              <a:ea typeface="Barlow Semi Condensed"/>
              <a:cs typeface="Barlow Semi Condensed"/>
              <a:sym typeface="Barlow Semi Condensed"/>
            </a:endParaRPr>
          </a:p>
          <a:p>
            <a:pPr marL="0" marR="0" lvl="0" indent="0" algn="l" rtl="0">
              <a:lnSpc>
                <a:spcPct val="100000"/>
              </a:lnSpc>
              <a:spcBef>
                <a:spcPts val="80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Choose the “Inquire” option under the module. This is where you can search for specific account balances or transaction details.</a:t>
            </a:r>
            <a:endParaRPr sz="1100" b="0" i="0" u="none" strike="noStrike" cap="none">
              <a:solidFill>
                <a:schemeClr val="dk2"/>
              </a:solidFill>
              <a:latin typeface="Barlow Semi Condensed"/>
              <a:ea typeface="Barlow Semi Condensed"/>
              <a:cs typeface="Barlow Semi Condensed"/>
              <a:sym typeface="Barlow Semi Condensed"/>
            </a:endParaRPr>
          </a:p>
          <a:p>
            <a:pPr marL="0" marR="0" lvl="0" indent="0" algn="l" rtl="0">
              <a:lnSpc>
                <a:spcPct val="100000"/>
              </a:lnSpc>
              <a:spcBef>
                <a:spcPts val="80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Enter Account Information</a:t>
            </a:r>
            <a:endParaRPr/>
          </a:p>
          <a:p>
            <a:pPr marL="0" marR="0" lvl="0" indent="0" algn="l" rtl="0">
              <a:lnSpc>
                <a:spcPct val="100000"/>
              </a:lnSpc>
              <a:spcBef>
                <a:spcPts val="80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Input the account number, period, or other search criteria (such as customer name or transaction date).</a:t>
            </a:r>
            <a:endParaRPr sz="1100" b="0" i="0" u="none" strike="noStrike" cap="none">
              <a:solidFill>
                <a:schemeClr val="dk2"/>
              </a:solidFill>
              <a:latin typeface="Barlow Semi Condensed"/>
              <a:ea typeface="Barlow Semi Condensed"/>
              <a:cs typeface="Barlow Semi Condensed"/>
              <a:sym typeface="Barlow Semi Condensed"/>
            </a:endParaRPr>
          </a:p>
          <a:p>
            <a:pPr marL="0" marR="0" lvl="0" indent="0" algn="l" rtl="0">
              <a:lnSpc>
                <a:spcPct val="100000"/>
              </a:lnSpc>
              <a:spcBef>
                <a:spcPts val="80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Run the Inquiry</a:t>
            </a:r>
            <a:endParaRPr/>
          </a:p>
          <a:p>
            <a:pPr marL="0" marR="0" lvl="0" indent="0" algn="l" rtl="0">
              <a:lnSpc>
                <a:spcPct val="100000"/>
              </a:lnSpc>
              <a:spcBef>
                <a:spcPts val="80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Click on "Submit" or "Search" to retrieve the account information.</a:t>
            </a:r>
            <a:endParaRPr sz="1100" b="0" i="0" u="none" strike="noStrike" cap="none">
              <a:solidFill>
                <a:schemeClr val="dk2"/>
              </a:solidFill>
              <a:latin typeface="Barlow Semi Condensed"/>
              <a:ea typeface="Barlow Semi Condensed"/>
              <a:cs typeface="Barlow Semi Condensed"/>
              <a:sym typeface="Barlow Semi Condensed"/>
            </a:endParaRPr>
          </a:p>
          <a:p>
            <a:pPr marL="0" marR="0" lvl="0" indent="0" algn="l" rtl="0">
              <a:lnSpc>
                <a:spcPct val="100000"/>
              </a:lnSpc>
              <a:spcBef>
                <a:spcPts val="80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View Results</a:t>
            </a:r>
            <a:endParaRPr/>
          </a:p>
          <a:p>
            <a:pPr marL="0" marR="0" lvl="0" indent="0" algn="l" rtl="0">
              <a:lnSpc>
                <a:spcPct val="100000"/>
              </a:lnSpc>
              <a:spcBef>
                <a:spcPts val="80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Review the displayed balance, transaction details, or other account information.</a:t>
            </a:r>
            <a:endParaRPr sz="1100" b="0" i="0" u="none" strike="noStrike" cap="none">
              <a:solidFill>
                <a:schemeClr val="dk2"/>
              </a:solidFill>
              <a:latin typeface="Barlow Semi Condensed"/>
              <a:ea typeface="Barlow Semi Condensed"/>
              <a:cs typeface="Barlow Semi Condensed"/>
              <a:sym typeface="Barlow Semi Condensed"/>
            </a:endParaRPr>
          </a:p>
          <a:p>
            <a:pPr marL="0" marR="0" lvl="0" indent="0" algn="l" rtl="0">
              <a:lnSpc>
                <a:spcPct val="100000"/>
              </a:lnSpc>
              <a:spcBef>
                <a:spcPts val="80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Export or Print (Optional) If needed, you can export the results to Excel or print a summary.</a:t>
            </a:r>
            <a:endParaRPr sz="1100" b="0" i="0" u="none" strike="noStrike" cap="none">
              <a:solidFill>
                <a:schemeClr val="dk2"/>
              </a:solidFill>
              <a:latin typeface="Barlow Semi Condensed"/>
              <a:ea typeface="Barlow Semi Condensed"/>
              <a:cs typeface="Barlow Semi Condensed"/>
              <a:sym typeface="Barlow Semi Condensed"/>
            </a:endParaRPr>
          </a:p>
        </p:txBody>
      </p:sp>
      <p:pic>
        <p:nvPicPr>
          <p:cNvPr id="1216" name="Google Shape;1216;p6"/>
          <p:cNvPicPr preferRelativeResize="0"/>
          <p:nvPr/>
        </p:nvPicPr>
        <p:blipFill rotWithShape="1">
          <a:blip r:embed="rId4">
            <a:alphaModFix/>
          </a:blip>
          <a:srcRect/>
          <a:stretch/>
        </p:blipFill>
        <p:spPr>
          <a:xfrm>
            <a:off x="6943800" y="2800350"/>
            <a:ext cx="2200199" cy="2316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7"/>
          <p:cNvSpPr txBox="1">
            <a:spLocks noGrp="1"/>
          </p:cNvSpPr>
          <p:nvPr>
            <p:ph type="title"/>
          </p:nvPr>
        </p:nvSpPr>
        <p:spPr>
          <a:xfrm>
            <a:off x="157065" y="791806"/>
            <a:ext cx="1891500" cy="40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1600">
                <a:solidFill>
                  <a:schemeClr val="accent1"/>
                </a:solidFill>
                <a:latin typeface="Barlow Semi Condensed Medium"/>
                <a:ea typeface="Barlow Semi Condensed Medium"/>
                <a:cs typeface="Barlow Semi Condensed Medium"/>
                <a:sym typeface="Barlow Semi Condensed Medium"/>
              </a:rPr>
              <a:t>Summary</a:t>
            </a:r>
            <a:r>
              <a:rPr lang="en-US" sz="1800"/>
              <a:t> </a:t>
            </a:r>
            <a:r>
              <a:rPr lang="en-US" sz="1600">
                <a:solidFill>
                  <a:schemeClr val="accent1"/>
                </a:solidFill>
                <a:latin typeface="Barlow Semi Condensed Medium"/>
                <a:ea typeface="Barlow Semi Condensed Medium"/>
                <a:cs typeface="Barlow Semi Condensed Medium"/>
                <a:sym typeface="Barlow Semi Condensed Medium"/>
              </a:rPr>
              <a:t>account</a:t>
            </a:r>
            <a:endParaRPr sz="1600">
              <a:solidFill>
                <a:schemeClr val="accent1"/>
              </a:solidFill>
              <a:latin typeface="Barlow Semi Condensed Medium"/>
              <a:ea typeface="Barlow Semi Condensed Medium"/>
              <a:cs typeface="Barlow Semi Condensed Medium"/>
              <a:sym typeface="Barlow Semi Condensed Medium"/>
            </a:endParaRPr>
          </a:p>
        </p:txBody>
      </p:sp>
      <p:pic>
        <p:nvPicPr>
          <p:cNvPr id="1222" name="Google Shape;1222;p7"/>
          <p:cNvPicPr preferRelativeResize="0"/>
          <p:nvPr/>
        </p:nvPicPr>
        <p:blipFill rotWithShape="1">
          <a:blip r:embed="rId3">
            <a:alphaModFix/>
          </a:blip>
          <a:srcRect/>
          <a:stretch/>
        </p:blipFill>
        <p:spPr>
          <a:xfrm>
            <a:off x="5562600" y="133350"/>
            <a:ext cx="3578579" cy="3886200"/>
          </a:xfrm>
          <a:prstGeom prst="roundRect">
            <a:avLst>
              <a:gd name="adj" fmla="val 8594"/>
            </a:avLst>
          </a:prstGeom>
          <a:solidFill>
            <a:srgbClr val="ECECEC"/>
          </a:solidFill>
          <a:ln>
            <a:noFill/>
          </a:ln>
          <a:effectLst>
            <a:reflection stA="38000" endPos="28000" dist="5000" dir="5400000" sy="-100000" algn="bl" rotWithShape="0"/>
          </a:effectLst>
        </p:spPr>
      </p:pic>
      <p:sp>
        <p:nvSpPr>
          <p:cNvPr id="1223" name="Google Shape;1223;p7"/>
          <p:cNvSpPr txBox="1"/>
          <p:nvPr/>
        </p:nvSpPr>
        <p:spPr>
          <a:xfrm>
            <a:off x="152400" y="1200150"/>
            <a:ext cx="5486400" cy="32878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0" i="0" u="none" strike="noStrike" cap="none">
                <a:solidFill>
                  <a:srgbClr val="000000"/>
                </a:solidFill>
                <a:latin typeface="Arial"/>
                <a:ea typeface="Arial"/>
                <a:cs typeface="Arial"/>
                <a:sym typeface="Arial"/>
              </a:rPr>
              <a:t>To create Summary Accounts in Oracle General Ledger as part of the Oracle Digital Accounting Specialist course, follow these </a:t>
            </a:r>
            <a:r>
              <a:rPr lang="en-US" sz="1400" b="0" i="0" u="none" strike="noStrike" cap="none">
                <a:solidFill>
                  <a:srgbClr val="000000"/>
                </a:solidFill>
                <a:latin typeface="Times New Roman"/>
                <a:ea typeface="Times New Roman"/>
                <a:cs typeface="Times New Roman"/>
                <a:sym typeface="Times New Roman"/>
              </a:rPr>
              <a:t>steps</a:t>
            </a:r>
            <a:r>
              <a:rPr lang="en-US" sz="1600" b="0" i="0" u="none" strike="noStrike" cap="none">
                <a:solidFill>
                  <a:srgbClr val="000000"/>
                </a:solidFill>
                <a:latin typeface="Times New Roman"/>
                <a:ea typeface="Times New Roman"/>
                <a:cs typeface="Times New Roman"/>
                <a:sym typeface="Times New Roman"/>
              </a:rPr>
              <a:t>:</a:t>
            </a:r>
            <a:endParaRPr/>
          </a:p>
          <a:p>
            <a:pPr marL="342900" marR="0" lvl="0" indent="-342900" algn="l" rtl="0">
              <a:lnSpc>
                <a:spcPct val="150000"/>
              </a:lnSpc>
              <a:spcBef>
                <a:spcPts val="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 Navigate to Summary Accounts: Go to the General Ledger responsibility &gt; Setup &gt; Financials &gt; Flexfields &gt; Key &gt; Accounts &gt; Summary.</a:t>
            </a:r>
            <a:endParaRPr/>
          </a:p>
          <a:p>
            <a:pPr marL="342900" marR="0" lvl="0" indent="-342900" algn="l" rtl="0">
              <a:lnSpc>
                <a:spcPct val="150000"/>
              </a:lnSpc>
              <a:spcBef>
                <a:spcPts val="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 Create New Summary Template: Click on "New" to create a new summary account template.</a:t>
            </a:r>
            <a:endParaRPr/>
          </a:p>
          <a:p>
            <a:pPr marL="342900" marR="0" lvl="0" indent="-342900" algn="l" rtl="0">
              <a:lnSpc>
                <a:spcPct val="150000"/>
              </a:lnSpc>
              <a:spcBef>
                <a:spcPts val="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 Define the Summary Account: Enter the Chart of Accounts structure. Specify the account segments where you want to summarize values (using wildcard characters like 'T' for Total and ‘D' for constant values).</a:t>
            </a:r>
            <a:endParaRPr/>
          </a:p>
          <a:p>
            <a:pPr marL="342900" marR="0" lvl="0" indent="-342900" algn="l" rtl="0">
              <a:lnSpc>
                <a:spcPct val="150000"/>
              </a:lnSpc>
              <a:spcBef>
                <a:spcPts val="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 Save the Template: Once your account segments and summary account setup are complete, save the changes.</a:t>
            </a:r>
            <a:endParaRPr/>
          </a:p>
          <a:p>
            <a:pPr marL="342900" marR="0" lvl="0" indent="-342900" algn="l" rtl="0">
              <a:lnSpc>
                <a:spcPct val="150000"/>
              </a:lnSpc>
              <a:spcBef>
                <a:spcPts val="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 Generate Summary Templates: After saving, run the "Generate Summary Template" process to create summary balances for the account.</a:t>
            </a:r>
            <a:endParaRPr/>
          </a:p>
          <a:p>
            <a:pPr marL="0" marR="0" lvl="0" indent="0" algn="l" rtl="0">
              <a:lnSpc>
                <a:spcPct val="115000"/>
              </a:lnSpc>
              <a:spcBef>
                <a:spcPts val="0"/>
              </a:spcBef>
              <a:spcAft>
                <a:spcPts val="0"/>
              </a:spcAft>
              <a:buNone/>
            </a:pPr>
            <a:r>
              <a:rPr lang="en-US" sz="1100" b="0" i="0" u="none" strike="noStrike" cap="none">
                <a:solidFill>
                  <a:schemeClr val="dk2"/>
                </a:solidFill>
                <a:latin typeface="Barlow Semi Condensed"/>
                <a:ea typeface="Barlow Semi Condensed"/>
                <a:cs typeface="Barlow Semi Condensed"/>
                <a:sym typeface="Barlow Semi Condensed"/>
              </a:rPr>
              <a:t> </a:t>
            </a:r>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8"/>
          <p:cNvSpPr txBox="1">
            <a:spLocks noGrp="1"/>
          </p:cNvSpPr>
          <p:nvPr>
            <p:ph type="subTitle" idx="1"/>
          </p:nvPr>
        </p:nvSpPr>
        <p:spPr>
          <a:xfrm>
            <a:off x="1905000" y="209550"/>
            <a:ext cx="5029200" cy="79638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US" sz="1600"/>
              <a:t>How to change rate manually in GL module using Oracle EBS</a:t>
            </a:r>
            <a:endParaRPr/>
          </a:p>
        </p:txBody>
      </p:sp>
      <p:sp>
        <p:nvSpPr>
          <p:cNvPr id="1229" name="Google Shape;1229;p8"/>
          <p:cNvSpPr txBox="1">
            <a:spLocks noGrp="1"/>
          </p:cNvSpPr>
          <p:nvPr>
            <p:ph type="subTitle" idx="2"/>
          </p:nvPr>
        </p:nvSpPr>
        <p:spPr>
          <a:xfrm>
            <a:off x="33529" y="742950"/>
            <a:ext cx="5910072" cy="785622"/>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r>
              <a:rPr lang="en-US"/>
              <a:t>In Oracle E-Business Suite (EBS), to change </a:t>
            </a:r>
            <a:r>
              <a:rPr lang="en-US" sz="1100"/>
              <a:t>the</a:t>
            </a:r>
            <a:r>
              <a:rPr lang="en-US"/>
              <a:t> rate manually in the General Ledger (GL) module, you can follow these steps:</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en-US"/>
              <a:t>Navigate to Journal</a:t>
            </a:r>
            <a:r>
              <a:rPr lang="en-US" sz="1000"/>
              <a:t>s</a:t>
            </a:r>
            <a:r>
              <a:rPr lang="en-US"/>
              <a:t>:</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en-US"/>
              <a:t>Go to General Ledger Responsibility → Journals → Enter.</a:t>
            </a:r>
            <a:endParaRPr/>
          </a:p>
          <a:p>
            <a:pPr marL="0" lvl="0" indent="0" algn="l" rtl="0">
              <a:lnSpc>
                <a:spcPct val="100000"/>
              </a:lnSpc>
              <a:spcBef>
                <a:spcPts val="0"/>
              </a:spcBef>
              <a:spcAft>
                <a:spcPts val="0"/>
              </a:spcAft>
              <a:buSzPts val="1200"/>
              <a:buNone/>
            </a:pPr>
            <a:r>
              <a:rPr lang="en-US"/>
              <a:t>Select Journal Entry:</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en-US"/>
              <a:t>Choose an existing journal entry or create a new journal entry by clicking New Journal.</a:t>
            </a:r>
            <a:endParaRPr/>
          </a:p>
          <a:p>
            <a:pPr marL="0" lvl="0" indent="0" algn="l" rtl="0">
              <a:lnSpc>
                <a:spcPct val="100000"/>
              </a:lnSpc>
              <a:spcBef>
                <a:spcPts val="0"/>
              </a:spcBef>
              <a:spcAft>
                <a:spcPts val="0"/>
              </a:spcAft>
              <a:buSzPts val="1200"/>
              <a:buNone/>
            </a:pPr>
            <a:r>
              <a:rPr lang="en-US"/>
              <a:t>Enter Journal Details:</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en-US"/>
              <a:t>Enter the journal name( conversion ) , category(Glasix_Co ) , and other required information.</a:t>
            </a:r>
            <a:endParaRPr/>
          </a:p>
          <a:p>
            <a:pPr marL="0" lvl="0" indent="0" algn="l" rtl="0">
              <a:lnSpc>
                <a:spcPct val="100000"/>
              </a:lnSpc>
              <a:spcBef>
                <a:spcPts val="0"/>
              </a:spcBef>
              <a:spcAft>
                <a:spcPts val="0"/>
              </a:spcAft>
              <a:buSzPts val="1200"/>
              <a:buNone/>
            </a:pPr>
            <a:r>
              <a:rPr lang="en-US"/>
              <a:t>Choose USD:</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en-US"/>
              <a:t>In the Currency field, select the currency for which you want to change the rate ( EGP).</a:t>
            </a:r>
            <a:endParaRPr/>
          </a:p>
          <a:p>
            <a:pPr marL="0" lvl="0" indent="0" algn="l" rtl="0">
              <a:lnSpc>
                <a:spcPct val="100000"/>
              </a:lnSpc>
              <a:spcBef>
                <a:spcPts val="0"/>
              </a:spcBef>
              <a:spcAft>
                <a:spcPts val="0"/>
              </a:spcAft>
              <a:buSzPts val="1200"/>
              <a:buNone/>
            </a:pPr>
            <a:r>
              <a:rPr lang="en-US"/>
              <a:t>Enter Currency Rate Manually(.8333333333)</a:t>
            </a:r>
            <a:endParaRPr/>
          </a:p>
          <a:p>
            <a:pPr marL="0" lvl="0" indent="0" algn="l" rtl="0">
              <a:lnSpc>
                <a:spcPct val="100000"/>
              </a:lnSpc>
              <a:spcBef>
                <a:spcPts val="0"/>
              </a:spcBef>
              <a:spcAft>
                <a:spcPts val="0"/>
              </a:spcAft>
              <a:buSzPts val="1200"/>
              <a:buNone/>
            </a:pPr>
            <a:endParaRPr/>
          </a:p>
          <a:p>
            <a:pPr marL="0" lvl="0" indent="0" algn="l" rtl="0">
              <a:lnSpc>
                <a:spcPct val="100000"/>
              </a:lnSpc>
              <a:spcBef>
                <a:spcPts val="0"/>
              </a:spcBef>
              <a:spcAft>
                <a:spcPts val="0"/>
              </a:spcAft>
              <a:buSzPts val="1200"/>
              <a:buNone/>
            </a:pPr>
            <a:r>
              <a:rPr lang="en-US"/>
              <a:t>Select  the Currency Conversion Type field (D_RATE).</a:t>
            </a:r>
            <a:endParaRPr/>
          </a:p>
          <a:p>
            <a:pPr marL="0" lvl="0" indent="0" algn="l" rtl="0">
              <a:lnSpc>
                <a:spcPct val="100000"/>
              </a:lnSpc>
              <a:spcBef>
                <a:spcPts val="0"/>
              </a:spcBef>
              <a:spcAft>
                <a:spcPts val="0"/>
              </a:spcAft>
              <a:buSzPts val="1200"/>
              <a:buNone/>
            </a:pPr>
            <a:r>
              <a:rPr lang="en-US"/>
              <a:t>Now, in the Conversion Rate field, you can manually input the desired exchange rate.</a:t>
            </a:r>
            <a:endParaRPr/>
          </a:p>
          <a:p>
            <a:pPr marL="0" lvl="0" indent="0" algn="l" rtl="0">
              <a:lnSpc>
                <a:spcPct val="100000"/>
              </a:lnSpc>
              <a:spcBef>
                <a:spcPts val="0"/>
              </a:spcBef>
              <a:spcAft>
                <a:spcPts val="0"/>
              </a:spcAft>
              <a:buSzPts val="1200"/>
              <a:buNone/>
            </a:pPr>
            <a:r>
              <a:rPr lang="en-US"/>
              <a:t>Complete the Journal:</a:t>
            </a:r>
            <a:endParaRPr/>
          </a:p>
          <a:p>
            <a:pPr marL="0" lvl="0" indent="0" algn="l" rtl="0">
              <a:lnSpc>
                <a:spcPct val="100000"/>
              </a:lnSpc>
              <a:spcBef>
                <a:spcPts val="0"/>
              </a:spcBef>
              <a:spcAft>
                <a:spcPts val="0"/>
              </a:spcAft>
              <a:buSzPts val="1200"/>
              <a:buNone/>
            </a:pPr>
            <a:r>
              <a:rPr lang="en-US"/>
              <a:t>Once you've entered the necessary details and the manual exchange rate, you can complete the journal entry by saving it and posting the journal.</a:t>
            </a:r>
            <a:endParaRPr/>
          </a:p>
          <a:p>
            <a:pPr marL="0" lvl="0" indent="0" algn="l" rtl="0">
              <a:lnSpc>
                <a:spcPct val="100000"/>
              </a:lnSpc>
              <a:spcBef>
                <a:spcPts val="0"/>
              </a:spcBef>
              <a:spcAft>
                <a:spcPts val="0"/>
              </a:spcAft>
              <a:buSzPts val="1000"/>
              <a:buNone/>
            </a:pPr>
            <a:endParaRPr sz="1000"/>
          </a:p>
        </p:txBody>
      </p:sp>
      <p:pic>
        <p:nvPicPr>
          <p:cNvPr id="1230" name="Google Shape;1230;p8"/>
          <p:cNvPicPr preferRelativeResize="0"/>
          <p:nvPr/>
        </p:nvPicPr>
        <p:blipFill rotWithShape="1">
          <a:blip r:embed="rId3">
            <a:alphaModFix/>
          </a:blip>
          <a:srcRect/>
          <a:stretch/>
        </p:blipFill>
        <p:spPr>
          <a:xfrm>
            <a:off x="5486400" y="1507160"/>
            <a:ext cx="3559068" cy="2536493"/>
          </a:xfrm>
          <a:prstGeom prst="roundRect">
            <a:avLst>
              <a:gd name="adj" fmla="val 8594"/>
            </a:avLst>
          </a:prstGeom>
          <a:solidFill>
            <a:srgbClr val="ECECEC"/>
          </a:solidFill>
          <a:ln>
            <a:noFill/>
          </a:ln>
          <a:effectLst>
            <a:reflection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pic>
        <p:nvPicPr>
          <p:cNvPr id="1235" name="Google Shape;1235;p9"/>
          <p:cNvPicPr preferRelativeResize="0"/>
          <p:nvPr/>
        </p:nvPicPr>
        <p:blipFill rotWithShape="1">
          <a:blip r:embed="rId3">
            <a:alphaModFix/>
          </a:blip>
          <a:srcRect/>
          <a:stretch/>
        </p:blipFill>
        <p:spPr>
          <a:xfrm>
            <a:off x="5486400" y="209551"/>
            <a:ext cx="2971799" cy="2178402"/>
          </a:xfrm>
          <a:prstGeom prst="rect">
            <a:avLst/>
          </a:prstGeom>
          <a:noFill/>
          <a:ln>
            <a:noFill/>
          </a:ln>
        </p:spPr>
      </p:pic>
      <p:pic>
        <p:nvPicPr>
          <p:cNvPr id="1236" name="Google Shape;1236;p9"/>
          <p:cNvPicPr preferRelativeResize="0"/>
          <p:nvPr/>
        </p:nvPicPr>
        <p:blipFill rotWithShape="1">
          <a:blip r:embed="rId4">
            <a:alphaModFix/>
          </a:blip>
          <a:srcRect/>
          <a:stretch/>
        </p:blipFill>
        <p:spPr>
          <a:xfrm>
            <a:off x="4971585" y="1574541"/>
            <a:ext cx="3486614" cy="1981200"/>
          </a:xfrm>
          <a:prstGeom prst="rect">
            <a:avLst/>
          </a:prstGeom>
          <a:noFill/>
          <a:ln>
            <a:noFill/>
          </a:ln>
        </p:spPr>
      </p:pic>
      <p:pic>
        <p:nvPicPr>
          <p:cNvPr id="1237" name="Google Shape;1237;p9"/>
          <p:cNvPicPr preferRelativeResize="0"/>
          <p:nvPr/>
        </p:nvPicPr>
        <p:blipFill rotWithShape="1">
          <a:blip r:embed="rId5">
            <a:alphaModFix/>
          </a:blip>
          <a:srcRect/>
          <a:stretch/>
        </p:blipFill>
        <p:spPr>
          <a:xfrm>
            <a:off x="6019800" y="2748643"/>
            <a:ext cx="2907264" cy="2183379"/>
          </a:xfrm>
          <a:prstGeom prst="rect">
            <a:avLst/>
          </a:prstGeom>
          <a:noFill/>
          <a:ln>
            <a:noFill/>
          </a:ln>
        </p:spPr>
      </p:pic>
      <p:sp>
        <p:nvSpPr>
          <p:cNvPr id="1238" name="Google Shape;1238;p9"/>
          <p:cNvSpPr txBox="1"/>
          <p:nvPr/>
        </p:nvSpPr>
        <p:spPr>
          <a:xfrm>
            <a:off x="698241" y="147931"/>
            <a:ext cx="4800600" cy="10464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chemeClr val="accent1"/>
                </a:solidFill>
                <a:latin typeface="Barlow Semi Condensed Medium"/>
                <a:ea typeface="Barlow Semi Condensed Medium"/>
                <a:cs typeface="Barlow Semi Condensed Medium"/>
                <a:sym typeface="Barlow Semi Condensed Medium"/>
              </a:rPr>
              <a:t>To create and maintain exchange rates in the General Ledger (GL) module of Oracle E-Business Suite (EBS), you can follow these steps</a:t>
            </a: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39" name="Google Shape;1239;p9"/>
          <p:cNvSpPr txBox="1"/>
          <p:nvPr/>
        </p:nvSpPr>
        <p:spPr>
          <a:xfrm>
            <a:off x="533400" y="961704"/>
            <a:ext cx="4495800" cy="39703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chemeClr val="dk2"/>
                </a:solidFill>
                <a:latin typeface="Barlow Semi Condensed"/>
                <a:ea typeface="Barlow Semi Condensed"/>
                <a:cs typeface="Barlow Semi Condensed"/>
                <a:sym typeface="Barlow Semi Condensed"/>
              </a:rPr>
              <a:t>Step </a:t>
            </a:r>
            <a:r>
              <a:rPr lang="en-US" sz="1200" b="0" i="0" u="none" strike="noStrike" cap="none">
                <a:solidFill>
                  <a:srgbClr val="000000"/>
                </a:solidFill>
                <a:latin typeface="Arial"/>
                <a:ea typeface="Arial"/>
                <a:cs typeface="Arial"/>
                <a:sym typeface="Arial"/>
              </a:rPr>
              <a:t>1</a:t>
            </a:r>
            <a:r>
              <a:rPr lang="en-US" sz="1200" b="0" i="0" u="none" strike="noStrike" cap="none">
                <a:solidFill>
                  <a:schemeClr val="dk2"/>
                </a:solidFill>
                <a:latin typeface="Barlow Semi Condensed"/>
                <a:ea typeface="Barlow Semi Condensed"/>
                <a:cs typeface="Barlow Semi Condensed"/>
                <a:sym typeface="Barlow Semi Condensed"/>
              </a:rPr>
              <a:t>: Define Rate Types</a:t>
            </a:r>
            <a:endParaRPr sz="1200" b="0" i="0" u="none" strike="noStrike" cap="none">
              <a:solidFill>
                <a:schemeClr val="dk2"/>
              </a:solidFill>
              <a:latin typeface="Barlow Semi Condensed"/>
              <a:ea typeface="Barlow Semi Condensed"/>
              <a:cs typeface="Barlow Semi Condensed"/>
              <a:sym typeface="Barlow Semi Condensed"/>
            </a:endParaRPr>
          </a:p>
          <a:p>
            <a:pPr marL="0" marR="0" lvl="0" indent="0" algn="l" rtl="0">
              <a:lnSpc>
                <a:spcPct val="100000"/>
              </a:lnSpc>
              <a:spcBef>
                <a:spcPts val="0"/>
              </a:spcBef>
              <a:spcAft>
                <a:spcPts val="0"/>
              </a:spcAft>
              <a:buNone/>
            </a:pPr>
            <a:endParaRPr sz="1200" b="0" i="0" u="none" strike="noStrike" cap="none">
              <a:solidFill>
                <a:schemeClr val="dk2"/>
              </a:solidFill>
              <a:latin typeface="Barlow Semi Condensed"/>
              <a:ea typeface="Barlow Semi Condensed"/>
              <a:cs typeface="Barlow Semi Condensed"/>
              <a:sym typeface="Barlow Semi Condensed"/>
            </a:endParaRPr>
          </a:p>
          <a:p>
            <a:pPr marL="0" marR="0" lvl="0" indent="0" algn="l" rtl="0">
              <a:lnSpc>
                <a:spcPct val="100000"/>
              </a:lnSpc>
              <a:spcBef>
                <a:spcPts val="0"/>
              </a:spcBef>
              <a:spcAft>
                <a:spcPts val="0"/>
              </a:spcAft>
              <a:buNone/>
            </a:pPr>
            <a:r>
              <a:rPr lang="en-US" sz="1200" b="0" i="0" u="none" strike="noStrike" cap="none">
                <a:solidFill>
                  <a:schemeClr val="dk2"/>
                </a:solidFill>
                <a:latin typeface="Barlow Semi Condensed"/>
                <a:ea typeface="Barlow Semi Condensed"/>
                <a:cs typeface="Barlow Semi Condensed"/>
                <a:sym typeface="Barlow Semi Condensed"/>
              </a:rPr>
              <a:t>Navigate to: Setup → Currencies → Rate Types.</a:t>
            </a:r>
            <a:endParaRPr/>
          </a:p>
          <a:p>
            <a:pPr marL="0" marR="0" lvl="0" indent="0" algn="l" rtl="0">
              <a:lnSpc>
                <a:spcPct val="100000"/>
              </a:lnSpc>
              <a:spcBef>
                <a:spcPts val="0"/>
              </a:spcBef>
              <a:spcAft>
                <a:spcPts val="0"/>
              </a:spcAft>
              <a:buNone/>
            </a:pPr>
            <a:r>
              <a:rPr lang="en-US" sz="1200" b="0" i="0" u="none" strike="noStrike" cap="none">
                <a:solidFill>
                  <a:schemeClr val="dk2"/>
                </a:solidFill>
                <a:latin typeface="Barlow Semi Condensed"/>
                <a:ea typeface="Barlow Semi Condensed"/>
                <a:cs typeface="Barlow Semi Condensed"/>
                <a:sym typeface="Barlow Semi Condensed"/>
              </a:rPr>
              <a:t>Enter Rate Type: Define a name for the rate type for (D_RATE ).</a:t>
            </a:r>
            <a:endParaRPr/>
          </a:p>
          <a:p>
            <a:pPr marL="0" marR="0" lvl="0" indent="0" algn="l" rtl="0">
              <a:lnSpc>
                <a:spcPct val="100000"/>
              </a:lnSpc>
              <a:spcBef>
                <a:spcPts val="0"/>
              </a:spcBef>
              <a:spcAft>
                <a:spcPts val="0"/>
              </a:spcAft>
              <a:buNone/>
            </a:pPr>
            <a:r>
              <a:rPr lang="en-US" sz="1200" b="0" i="0" u="none" strike="noStrike" cap="none">
                <a:solidFill>
                  <a:schemeClr val="dk2"/>
                </a:solidFill>
                <a:latin typeface="Barlow Semi Condensed"/>
                <a:ea typeface="Barlow Semi Condensed"/>
                <a:cs typeface="Barlow Semi Condensed"/>
                <a:sym typeface="Barlow Semi Condensed"/>
              </a:rPr>
              <a:t>Enter the Conversion Method: This can be "Multiply" or "Divide" depending on how rates are quoted.</a:t>
            </a:r>
            <a:endParaRPr/>
          </a:p>
          <a:p>
            <a:pPr marL="0" marR="0" lvl="0" indent="0" algn="l" rtl="0">
              <a:lnSpc>
                <a:spcPct val="100000"/>
              </a:lnSpc>
              <a:spcBef>
                <a:spcPts val="0"/>
              </a:spcBef>
              <a:spcAft>
                <a:spcPts val="0"/>
              </a:spcAft>
              <a:buNone/>
            </a:pPr>
            <a:r>
              <a:rPr lang="en-US" sz="1200" b="0" i="0" u="none" strike="noStrike" cap="none">
                <a:solidFill>
                  <a:schemeClr val="dk2"/>
                </a:solidFill>
                <a:latin typeface="Barlow Semi Condensed"/>
                <a:ea typeface="Barlow Semi Condensed"/>
                <a:cs typeface="Barlow Semi Condensed"/>
                <a:sym typeface="Barlow Semi Condensed"/>
              </a:rPr>
              <a:t>Save the changes.</a:t>
            </a:r>
            <a:endParaRPr sz="1200" b="0" i="0" u="none" strike="noStrike" cap="none">
              <a:solidFill>
                <a:schemeClr val="dk2"/>
              </a:solidFill>
              <a:latin typeface="Barlow Semi Condensed"/>
              <a:ea typeface="Barlow Semi Condensed"/>
              <a:cs typeface="Barlow Semi Condensed"/>
              <a:sym typeface="Barlow Semi Condensed"/>
            </a:endParaRPr>
          </a:p>
          <a:p>
            <a:pPr marL="0" marR="0" lvl="0" indent="0" algn="l" rtl="0">
              <a:lnSpc>
                <a:spcPct val="100000"/>
              </a:lnSpc>
              <a:spcBef>
                <a:spcPts val="0"/>
              </a:spcBef>
              <a:spcAft>
                <a:spcPts val="0"/>
              </a:spcAft>
              <a:buNone/>
            </a:pPr>
            <a:endParaRPr sz="1200" b="0" i="0" u="none" strike="noStrike" cap="none">
              <a:solidFill>
                <a:schemeClr val="dk2"/>
              </a:solidFill>
              <a:latin typeface="Barlow Semi Condensed"/>
              <a:ea typeface="Barlow Semi Condensed"/>
              <a:cs typeface="Barlow Semi Condensed"/>
              <a:sym typeface="Barlow Semi Condensed"/>
            </a:endParaRPr>
          </a:p>
          <a:p>
            <a:pPr marL="0" marR="0" lvl="0" indent="0" algn="l" rtl="0">
              <a:lnSpc>
                <a:spcPct val="100000"/>
              </a:lnSpc>
              <a:spcBef>
                <a:spcPts val="0"/>
              </a:spcBef>
              <a:spcAft>
                <a:spcPts val="0"/>
              </a:spcAft>
              <a:buNone/>
            </a:pPr>
            <a:r>
              <a:rPr lang="en-US" sz="1200" b="0" i="0" u="none" strike="noStrike" cap="none">
                <a:solidFill>
                  <a:schemeClr val="dk2"/>
                </a:solidFill>
                <a:latin typeface="Barlow Semi Condensed"/>
                <a:ea typeface="Barlow Semi Condensed"/>
                <a:cs typeface="Barlow Semi Condensed"/>
                <a:sym typeface="Barlow Semi Condensed"/>
              </a:rPr>
              <a:t>Step 2: Define Daily Rates</a:t>
            </a:r>
            <a:endParaRPr sz="1200" b="0" i="0" u="none" strike="noStrike" cap="none">
              <a:solidFill>
                <a:schemeClr val="dk2"/>
              </a:solidFill>
              <a:latin typeface="Barlow Semi Condensed"/>
              <a:ea typeface="Barlow Semi Condensed"/>
              <a:cs typeface="Barlow Semi Condensed"/>
              <a:sym typeface="Barlow Semi Condensed"/>
            </a:endParaRPr>
          </a:p>
          <a:p>
            <a:pPr marL="0" marR="0" lvl="0" indent="0" algn="l" rtl="0">
              <a:lnSpc>
                <a:spcPct val="100000"/>
              </a:lnSpc>
              <a:spcBef>
                <a:spcPts val="0"/>
              </a:spcBef>
              <a:spcAft>
                <a:spcPts val="0"/>
              </a:spcAft>
              <a:buNone/>
            </a:pPr>
            <a:endParaRPr sz="1200" b="0" i="0" u="none" strike="noStrike" cap="none">
              <a:solidFill>
                <a:schemeClr val="dk2"/>
              </a:solidFill>
              <a:latin typeface="Barlow Semi Condensed"/>
              <a:ea typeface="Barlow Semi Condensed"/>
              <a:cs typeface="Barlow Semi Condensed"/>
              <a:sym typeface="Barlow Semi Condensed"/>
            </a:endParaRPr>
          </a:p>
          <a:p>
            <a:pPr marL="0" marR="0" lvl="0" indent="0" algn="l" rtl="0">
              <a:lnSpc>
                <a:spcPct val="100000"/>
              </a:lnSpc>
              <a:spcBef>
                <a:spcPts val="0"/>
              </a:spcBef>
              <a:spcAft>
                <a:spcPts val="0"/>
              </a:spcAft>
              <a:buNone/>
            </a:pPr>
            <a:r>
              <a:rPr lang="en-US" sz="1200" b="0" i="0" u="none" strike="noStrike" cap="none">
                <a:solidFill>
                  <a:schemeClr val="dk2"/>
                </a:solidFill>
                <a:latin typeface="Barlow Semi Condensed"/>
                <a:ea typeface="Barlow Semi Condensed"/>
                <a:cs typeface="Barlow Semi Condensed"/>
                <a:sym typeface="Barlow Semi Condensed"/>
              </a:rPr>
              <a:t>Navigate to: Setup → Currencies → Rates.</a:t>
            </a:r>
            <a:endParaRPr/>
          </a:p>
          <a:p>
            <a:pPr marL="0" marR="0" lvl="0" indent="0" algn="l" rtl="0">
              <a:lnSpc>
                <a:spcPct val="100000"/>
              </a:lnSpc>
              <a:spcBef>
                <a:spcPts val="0"/>
              </a:spcBef>
              <a:spcAft>
                <a:spcPts val="0"/>
              </a:spcAft>
              <a:buNone/>
            </a:pPr>
            <a:r>
              <a:rPr lang="en-US" sz="1200" b="0" i="0" u="none" strike="noStrike" cap="none">
                <a:solidFill>
                  <a:schemeClr val="dk2"/>
                </a:solidFill>
                <a:latin typeface="Barlow Semi Condensed"/>
                <a:ea typeface="Barlow Semi Condensed"/>
                <a:cs typeface="Barlow Semi Condensed"/>
                <a:sym typeface="Barlow Semi Condensed"/>
              </a:rPr>
              <a:t>Select a Rate Type: Choose the rate type (D_RATE ) from the list of   values.</a:t>
            </a:r>
            <a:endParaRPr sz="1200" b="0" i="0" u="none" strike="noStrike" cap="none">
              <a:solidFill>
                <a:schemeClr val="dk2"/>
              </a:solidFill>
              <a:latin typeface="Barlow Semi Condensed"/>
              <a:ea typeface="Barlow Semi Condensed"/>
              <a:cs typeface="Barlow Semi Condensed"/>
              <a:sym typeface="Barlow Semi Condensed"/>
            </a:endParaRPr>
          </a:p>
          <a:p>
            <a:pPr marL="0" marR="0" lvl="0" indent="0" algn="l" rtl="0">
              <a:lnSpc>
                <a:spcPct val="100000"/>
              </a:lnSpc>
              <a:spcBef>
                <a:spcPts val="0"/>
              </a:spcBef>
              <a:spcAft>
                <a:spcPts val="0"/>
              </a:spcAft>
              <a:buNone/>
            </a:pPr>
            <a:endParaRPr sz="1200" b="0" i="0" u="none" strike="noStrike" cap="none">
              <a:solidFill>
                <a:schemeClr val="dk2"/>
              </a:solidFill>
              <a:latin typeface="Barlow Semi Condensed"/>
              <a:ea typeface="Barlow Semi Condensed"/>
              <a:cs typeface="Barlow Semi Condensed"/>
              <a:sym typeface="Barlow Semi Condensed"/>
            </a:endParaRPr>
          </a:p>
          <a:p>
            <a:pPr marL="0" marR="0" lvl="0" indent="0" algn="l" rtl="0">
              <a:lnSpc>
                <a:spcPct val="100000"/>
              </a:lnSpc>
              <a:spcBef>
                <a:spcPts val="0"/>
              </a:spcBef>
              <a:spcAft>
                <a:spcPts val="0"/>
              </a:spcAft>
              <a:buNone/>
            </a:pPr>
            <a:r>
              <a:rPr lang="en-US" sz="1200" b="0" i="0" u="none" strike="noStrike" cap="none">
                <a:solidFill>
                  <a:schemeClr val="dk2"/>
                </a:solidFill>
                <a:latin typeface="Barlow Semi Condensed"/>
                <a:ea typeface="Barlow Semi Condensed"/>
                <a:cs typeface="Barlow Semi Condensed"/>
                <a:sym typeface="Barlow Semi Condensed"/>
              </a:rPr>
              <a:t>Select From and To Currencies: Specify the currency pair for which you are defining the exchange rate.( from EGP to USD ) </a:t>
            </a:r>
            <a:endParaRPr/>
          </a:p>
          <a:p>
            <a:pPr marL="0" marR="0" lvl="0" indent="0" algn="l" rtl="0">
              <a:lnSpc>
                <a:spcPct val="100000"/>
              </a:lnSpc>
              <a:spcBef>
                <a:spcPts val="0"/>
              </a:spcBef>
              <a:spcAft>
                <a:spcPts val="0"/>
              </a:spcAft>
              <a:buNone/>
            </a:pPr>
            <a:r>
              <a:rPr lang="en-US" sz="1200" b="0" i="0" u="none" strike="noStrike" cap="none">
                <a:solidFill>
                  <a:schemeClr val="dk2"/>
                </a:solidFill>
                <a:latin typeface="Barlow Semi Condensed"/>
                <a:ea typeface="Barlow Semi Condensed"/>
                <a:cs typeface="Barlow Semi Condensed"/>
                <a:sym typeface="Barlow Semi Condensed"/>
              </a:rPr>
              <a:t>Enter the Exchange Rate: Specify the conversion rate.(.08333333333333) </a:t>
            </a:r>
            <a:endParaRPr sz="1200" b="0" i="0" u="none" strike="noStrike" cap="none">
              <a:solidFill>
                <a:schemeClr val="dk2"/>
              </a:solidFill>
              <a:latin typeface="Barlow Semi Condensed"/>
              <a:ea typeface="Barlow Semi Condensed"/>
              <a:cs typeface="Barlow Semi Condensed"/>
              <a:sym typeface="Barlow Semi Condensed"/>
            </a:endParaRPr>
          </a:p>
          <a:p>
            <a:pPr marL="0" marR="0" lvl="0" indent="0" algn="l" rtl="0">
              <a:lnSpc>
                <a:spcPct val="100000"/>
              </a:lnSpc>
              <a:spcBef>
                <a:spcPts val="0"/>
              </a:spcBef>
              <a:spcAft>
                <a:spcPts val="0"/>
              </a:spcAft>
              <a:buNone/>
            </a:pPr>
            <a:endParaRPr sz="1200" b="0" i="0" u="none" strike="noStrike" cap="none">
              <a:solidFill>
                <a:schemeClr val="dk2"/>
              </a:solidFill>
              <a:latin typeface="Barlow Semi Condensed"/>
              <a:ea typeface="Barlow Semi Condensed"/>
              <a:cs typeface="Barlow Semi Condensed"/>
              <a:sym typeface="Barlow Semi Condensed"/>
            </a:endParaRPr>
          </a:p>
          <a:p>
            <a:pPr marL="0" marR="0" lvl="0" indent="0" algn="l" rtl="0">
              <a:lnSpc>
                <a:spcPct val="100000"/>
              </a:lnSpc>
              <a:spcBef>
                <a:spcPts val="0"/>
              </a:spcBef>
              <a:spcAft>
                <a:spcPts val="0"/>
              </a:spcAft>
              <a:buNone/>
            </a:pPr>
            <a:r>
              <a:rPr lang="en-US" sz="1200" b="0" i="0" u="none" strike="noStrike" cap="none">
                <a:solidFill>
                  <a:schemeClr val="dk2"/>
                </a:solidFill>
                <a:latin typeface="Barlow Semi Condensed"/>
                <a:ea typeface="Barlow Semi Condensed"/>
                <a:cs typeface="Barlow Semi Condensed"/>
                <a:sym typeface="Barlow Semi Condensed"/>
              </a:rPr>
              <a:t>Enter Date: Set the effective date for the exchange rate.</a:t>
            </a:r>
            <a:endParaRPr/>
          </a:p>
          <a:p>
            <a:pPr marL="0" marR="0" lvl="0" indent="0" algn="l" rtl="0">
              <a:lnSpc>
                <a:spcPct val="100000"/>
              </a:lnSpc>
              <a:spcBef>
                <a:spcPts val="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 </a:t>
            </a:r>
            <a:endParaRPr sz="12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عرض على الشاشة (16:9)</PresentationFormat>
  <Slides>34</Slides>
  <Notes>34</Notes>
  <HiddenSlides>0</HiddenSlides>
  <ScaleCrop>false</ScaleCrop>
  <HeadingPairs>
    <vt:vector size="4" baseType="variant">
      <vt:variant>
        <vt:lpstr>نسق</vt:lpstr>
      </vt:variant>
      <vt:variant>
        <vt:i4>1</vt:i4>
      </vt:variant>
      <vt:variant>
        <vt:lpstr>عناوين الشرائح</vt:lpstr>
      </vt:variant>
      <vt:variant>
        <vt:i4>34</vt:i4>
      </vt:variant>
    </vt:vector>
  </HeadingPairs>
  <TitlesOfParts>
    <vt:vector size="35" baseType="lpstr">
      <vt:lpstr>Technology Consulting by Slidesgo</vt:lpstr>
      <vt:lpstr>Digital Transformation of Auto Glass Trading Company</vt:lpstr>
      <vt:lpstr>THE 4 MAIN MODULES IN ORACLE DIGITAL  ACCOUNTING </vt:lpstr>
      <vt:lpstr>General Ledger (GL)</vt:lpstr>
      <vt:lpstr>Batches</vt:lpstr>
      <vt:lpstr>عرض تقديمي في PowerPoint</vt:lpstr>
      <vt:lpstr>Inquiry account</vt:lpstr>
      <vt:lpstr>Summary account</vt:lpstr>
      <vt:lpstr>عرض تقديمي في PowerPoint</vt:lpstr>
      <vt:lpstr>عرض تقديمي في PowerPoint</vt:lpstr>
      <vt:lpstr>How To define a security rule in the General Ledger (GL) module </vt:lpstr>
      <vt:lpstr>To translate a currency in the General Ledger (GL) module in Oracle E-Business Suite (EBS), follow these setup steps: </vt:lpstr>
      <vt:lpstr>In Oracle E-Business Suite (EBS), performing a currency revaluation in the General Ledger (GL) module allows you to adjust the value of foreign currency balances due to exchange rate fluctuations</vt:lpstr>
      <vt:lpstr>عرض تقديمي في PowerPoint</vt:lpstr>
      <vt:lpstr>How to run a standard financial report</vt:lpstr>
      <vt:lpstr>عرض تقديمي في PowerPoint</vt:lpstr>
      <vt:lpstr>How to define budget and select ranges or specify accounts</vt:lpstr>
      <vt:lpstr>عرض تقديمي في PowerPoint</vt:lpstr>
      <vt:lpstr>How to make mass allocations</vt:lpstr>
      <vt:lpstr>عرض تقديمي في PowerPoint</vt:lpstr>
      <vt:lpstr>عرض تقديمي في PowerPoint</vt:lpstr>
      <vt:lpstr>عرض تقديمي في PowerPoint</vt:lpstr>
      <vt:lpstr>عرض تقديمي في PowerPoint</vt:lpstr>
      <vt:lpstr>عرض تقديمي في PowerPoint</vt:lpstr>
      <vt:lpstr>How to make reservation for funds</vt:lpstr>
      <vt:lpstr>عرض تقديمي في PowerPoint</vt:lpstr>
      <vt:lpstr>عرض تقديمي في PowerPoint</vt:lpstr>
      <vt:lpstr>Defining rows and columns for financial reports in Oracle ERP  </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OUR TEAM MEMBERS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Transformation of Auto Glass Trading Company</dc:title>
  <dc:creator>Sama</dc:creator>
  <cp:lastModifiedBy>Nagwa Ahmed Abdel Gawad</cp:lastModifiedBy>
  <cp:revision>1</cp:revision>
  <dcterms:modified xsi:type="dcterms:W3CDTF">2024-11-30T19:56:18Z</dcterms:modified>
</cp:coreProperties>
</file>